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258" r:id="rId3"/>
    <p:sldId id="259" r:id="rId4"/>
    <p:sldId id="267" r:id="rId5"/>
    <p:sldId id="268" r:id="rId6"/>
    <p:sldId id="269" r:id="rId7"/>
    <p:sldId id="270" r:id="rId8"/>
    <p:sldId id="271" r:id="rId9"/>
    <p:sldId id="272" r:id="rId10"/>
    <p:sldId id="273" r:id="rId11"/>
    <p:sldId id="274" r:id="rId12"/>
    <p:sldId id="275" r:id="rId13"/>
    <p:sldId id="266" r:id="rId14"/>
    <p:sldId id="276" r:id="rId15"/>
    <p:sldId id="288" r:id="rId16"/>
    <p:sldId id="291" r:id="rId17"/>
    <p:sldId id="277" r:id="rId18"/>
    <p:sldId id="289" r:id="rId19"/>
    <p:sldId id="290" r:id="rId20"/>
    <p:sldId id="278" r:id="rId21"/>
    <p:sldId id="292" r:id="rId22"/>
    <p:sldId id="279" r:id="rId23"/>
    <p:sldId id="293" r:id="rId24"/>
    <p:sldId id="295" r:id="rId25"/>
    <p:sldId id="296" r:id="rId26"/>
    <p:sldId id="280" r:id="rId27"/>
    <p:sldId id="297" r:id="rId28"/>
    <p:sldId id="281" r:id="rId29"/>
    <p:sldId id="298" r:id="rId30"/>
    <p:sldId id="282"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284" r:id="rId48"/>
    <p:sldId id="315" r:id="rId49"/>
    <p:sldId id="316" r:id="rId50"/>
    <p:sldId id="317" r:id="rId51"/>
    <p:sldId id="318" r:id="rId52"/>
    <p:sldId id="319" r:id="rId53"/>
    <p:sldId id="320" r:id="rId54"/>
    <p:sldId id="321" r:id="rId55"/>
    <p:sldId id="322" r:id="rId56"/>
    <p:sldId id="323" r:id="rId57"/>
    <p:sldId id="338" r:id="rId58"/>
    <p:sldId id="335" r:id="rId59"/>
    <p:sldId id="324" r:id="rId60"/>
    <p:sldId id="336" r:id="rId61"/>
    <p:sldId id="339" r:id="rId62"/>
    <p:sldId id="325" r:id="rId63"/>
    <p:sldId id="285" r:id="rId64"/>
    <p:sldId id="340" r:id="rId65"/>
    <p:sldId id="326" r:id="rId66"/>
    <p:sldId id="327" r:id="rId67"/>
    <p:sldId id="341" r:id="rId68"/>
    <p:sldId id="328" r:id="rId69"/>
    <p:sldId id="329" r:id="rId70"/>
    <p:sldId id="330" r:id="rId71"/>
    <p:sldId id="331" r:id="rId72"/>
    <p:sldId id="332" r:id="rId73"/>
    <p:sldId id="333" r:id="rId74"/>
    <p:sldId id="334" r:id="rId75"/>
    <p:sldId id="286" r:id="rId76"/>
    <p:sldId id="342" r:id="rId77"/>
    <p:sldId id="343" r:id="rId78"/>
    <p:sldId id="337"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60" r:id="rId92"/>
    <p:sldId id="356" r:id="rId93"/>
    <p:sldId id="357" r:id="rId94"/>
    <p:sldId id="358" r:id="rId95"/>
    <p:sldId id="359" r:id="rId96"/>
    <p:sldId id="361" r:id="rId97"/>
    <p:sldId id="362" r:id="rId98"/>
    <p:sldId id="363" r:id="rId99"/>
    <p:sldId id="364"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9" r:id="rId113"/>
    <p:sldId id="378" r:id="rId114"/>
    <p:sldId id="377" r:id="rId115"/>
    <p:sldId id="381" r:id="rId116"/>
    <p:sldId id="380" r:id="rId117"/>
    <p:sldId id="382" r:id="rId118"/>
    <p:sldId id="383" r:id="rId119"/>
    <p:sldId id="385" r:id="rId120"/>
    <p:sldId id="384" r:id="rId121"/>
    <p:sldId id="386" r:id="rId122"/>
    <p:sldId id="387" r:id="rId123"/>
    <p:sldId id="388" r:id="rId124"/>
    <p:sldId id="389" r:id="rId125"/>
    <p:sldId id="390" r:id="rId126"/>
    <p:sldId id="391" r:id="rId127"/>
    <p:sldId id="392" r:id="rId128"/>
    <p:sldId id="393" r:id="rId129"/>
    <p:sldId id="287" r:id="rId130"/>
    <p:sldId id="395" r:id="rId131"/>
    <p:sldId id="396" r:id="rId132"/>
    <p:sldId id="397" r:id="rId133"/>
    <p:sldId id="394"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N" initials="RN" lastIdx="1" clrIdx="0">
    <p:extLst>
      <p:ext uri="{19B8F6BF-5375-455C-9EA6-DF929625EA0E}">
        <p15:presenceInfo xmlns:p15="http://schemas.microsoft.com/office/powerpoint/2012/main" userId="5f06c5cf341319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008000"/>
    <a:srgbClr val="FF7C80"/>
    <a:srgbClr val="FF3399"/>
    <a:srgbClr val="9900CC"/>
    <a:srgbClr val="FF0066"/>
    <a:srgbClr val="FF5050"/>
    <a:srgbClr val="FF9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C5B6E-9932-4640-8C4C-A7071451A0B2}" type="datetimeFigureOut">
              <a:rPr lang="en-IN" smtClean="0"/>
              <a:t>04-06-2025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B7781-2590-40D5-8636-D29BFF2A2023}" type="slidenum">
              <a:rPr lang="en-IN" smtClean="0"/>
              <a:t>‹#›</a:t>
            </a:fld>
            <a:endParaRPr lang="en-IN"/>
          </a:p>
        </p:txBody>
      </p:sp>
    </p:spTree>
    <p:extLst>
      <p:ext uri="{BB962C8B-B14F-4D97-AF65-F5344CB8AC3E}">
        <p14:creationId xmlns:p14="http://schemas.microsoft.com/office/powerpoint/2010/main" val="92633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B7781-2590-40D5-8636-D29BFF2A2023}" type="slidenum">
              <a:rPr lang="en-IN" smtClean="0"/>
              <a:t>3</a:t>
            </a:fld>
            <a:endParaRPr lang="en-IN"/>
          </a:p>
        </p:txBody>
      </p:sp>
    </p:spTree>
    <p:extLst>
      <p:ext uri="{BB962C8B-B14F-4D97-AF65-F5344CB8AC3E}">
        <p14:creationId xmlns:p14="http://schemas.microsoft.com/office/powerpoint/2010/main" val="9412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3EB53-C00D-B22F-CAB5-2490E88F0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BBB75-FEE7-8144-4572-C5FE2E84F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DF755-2A7B-E433-B897-347D294CC9A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8B7160-D82F-FC8F-2A38-8CBA6B0703E8}"/>
              </a:ext>
            </a:extLst>
          </p:cNvPr>
          <p:cNvSpPr>
            <a:spLocks noGrp="1"/>
          </p:cNvSpPr>
          <p:nvPr>
            <p:ph type="sldNum" sz="quarter" idx="5"/>
          </p:nvPr>
        </p:nvSpPr>
        <p:spPr/>
        <p:txBody>
          <a:bodyPr/>
          <a:lstStyle/>
          <a:p>
            <a:fld id="{029B7781-2590-40D5-8636-D29BFF2A2023}" type="slidenum">
              <a:rPr lang="en-IN" smtClean="0"/>
              <a:t>12</a:t>
            </a:fld>
            <a:endParaRPr lang="en-IN"/>
          </a:p>
        </p:txBody>
      </p:sp>
    </p:spTree>
    <p:extLst>
      <p:ext uri="{BB962C8B-B14F-4D97-AF65-F5344CB8AC3E}">
        <p14:creationId xmlns:p14="http://schemas.microsoft.com/office/powerpoint/2010/main" val="379008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B7781-2590-40D5-8636-D29BFF2A2023}" type="slidenum">
              <a:rPr lang="en-IN" smtClean="0"/>
              <a:t>19</a:t>
            </a:fld>
            <a:endParaRPr lang="en-IN"/>
          </a:p>
        </p:txBody>
      </p:sp>
    </p:spTree>
    <p:extLst>
      <p:ext uri="{BB962C8B-B14F-4D97-AF65-F5344CB8AC3E}">
        <p14:creationId xmlns:p14="http://schemas.microsoft.com/office/powerpoint/2010/main" val="1838203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B7781-2590-40D5-8636-D29BFF2A2023}" type="slidenum">
              <a:rPr lang="en-IN" smtClean="0"/>
              <a:t>26</a:t>
            </a:fld>
            <a:endParaRPr lang="en-IN"/>
          </a:p>
        </p:txBody>
      </p:sp>
    </p:spTree>
    <p:extLst>
      <p:ext uri="{BB962C8B-B14F-4D97-AF65-F5344CB8AC3E}">
        <p14:creationId xmlns:p14="http://schemas.microsoft.com/office/powerpoint/2010/main" val="116783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53EA8-B794-582C-EC55-459343266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68CE5-8821-DFF4-E824-D8501700D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53C4E-179E-6FC9-1529-FD12E3BA494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ADD4075-C89D-E409-30C9-CF426B89B6B1}"/>
              </a:ext>
            </a:extLst>
          </p:cNvPr>
          <p:cNvSpPr>
            <a:spLocks noGrp="1"/>
          </p:cNvSpPr>
          <p:nvPr>
            <p:ph type="sldNum" sz="quarter" idx="5"/>
          </p:nvPr>
        </p:nvSpPr>
        <p:spPr/>
        <p:txBody>
          <a:bodyPr/>
          <a:lstStyle/>
          <a:p>
            <a:fld id="{029B7781-2590-40D5-8636-D29BFF2A2023}" type="slidenum">
              <a:rPr lang="en-IN" smtClean="0"/>
              <a:t>4</a:t>
            </a:fld>
            <a:endParaRPr lang="en-IN"/>
          </a:p>
        </p:txBody>
      </p:sp>
    </p:spTree>
    <p:extLst>
      <p:ext uri="{BB962C8B-B14F-4D97-AF65-F5344CB8AC3E}">
        <p14:creationId xmlns:p14="http://schemas.microsoft.com/office/powerpoint/2010/main" val="48712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7769-DC6E-C387-8F67-936C67B2E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03CCA-BE8C-3523-2B2E-721BD16CA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EF41B-0318-8770-13BA-BF68F50FFB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0A440AA-8FD1-F393-04B9-470B69E169CF}"/>
              </a:ext>
            </a:extLst>
          </p:cNvPr>
          <p:cNvSpPr>
            <a:spLocks noGrp="1"/>
          </p:cNvSpPr>
          <p:nvPr>
            <p:ph type="sldNum" sz="quarter" idx="5"/>
          </p:nvPr>
        </p:nvSpPr>
        <p:spPr/>
        <p:txBody>
          <a:bodyPr/>
          <a:lstStyle/>
          <a:p>
            <a:fld id="{029B7781-2590-40D5-8636-D29BFF2A2023}" type="slidenum">
              <a:rPr lang="en-IN" smtClean="0"/>
              <a:t>5</a:t>
            </a:fld>
            <a:endParaRPr lang="en-IN"/>
          </a:p>
        </p:txBody>
      </p:sp>
    </p:spTree>
    <p:extLst>
      <p:ext uri="{BB962C8B-B14F-4D97-AF65-F5344CB8AC3E}">
        <p14:creationId xmlns:p14="http://schemas.microsoft.com/office/powerpoint/2010/main" val="199137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5DC1-1C30-23FA-CA47-E0036BFC7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AF114-B367-BE27-8DE1-8C1C90AA0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017F7-8598-FB4F-0F21-DCF0550BDC9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F646CE0-C43A-B1C4-BFC0-66A4A712FC30}"/>
              </a:ext>
            </a:extLst>
          </p:cNvPr>
          <p:cNvSpPr>
            <a:spLocks noGrp="1"/>
          </p:cNvSpPr>
          <p:nvPr>
            <p:ph type="sldNum" sz="quarter" idx="5"/>
          </p:nvPr>
        </p:nvSpPr>
        <p:spPr/>
        <p:txBody>
          <a:bodyPr/>
          <a:lstStyle/>
          <a:p>
            <a:fld id="{029B7781-2590-40D5-8636-D29BFF2A2023}" type="slidenum">
              <a:rPr lang="en-IN" smtClean="0"/>
              <a:t>6</a:t>
            </a:fld>
            <a:endParaRPr lang="en-IN"/>
          </a:p>
        </p:txBody>
      </p:sp>
    </p:spTree>
    <p:extLst>
      <p:ext uri="{BB962C8B-B14F-4D97-AF65-F5344CB8AC3E}">
        <p14:creationId xmlns:p14="http://schemas.microsoft.com/office/powerpoint/2010/main" val="60506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B8BA0-9AB1-FC41-5781-C965A863A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AAC71-7F8A-2520-17D1-3FBAFFFCC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8FC7C6-D94F-3883-070D-084BD43959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43AA77A-1403-08B0-0494-9FB7CEB9522F}"/>
              </a:ext>
            </a:extLst>
          </p:cNvPr>
          <p:cNvSpPr>
            <a:spLocks noGrp="1"/>
          </p:cNvSpPr>
          <p:nvPr>
            <p:ph type="sldNum" sz="quarter" idx="5"/>
          </p:nvPr>
        </p:nvSpPr>
        <p:spPr/>
        <p:txBody>
          <a:bodyPr/>
          <a:lstStyle/>
          <a:p>
            <a:fld id="{029B7781-2590-40D5-8636-D29BFF2A2023}" type="slidenum">
              <a:rPr lang="en-IN" smtClean="0"/>
              <a:t>7</a:t>
            </a:fld>
            <a:endParaRPr lang="en-IN"/>
          </a:p>
        </p:txBody>
      </p:sp>
    </p:spTree>
    <p:extLst>
      <p:ext uri="{BB962C8B-B14F-4D97-AF65-F5344CB8AC3E}">
        <p14:creationId xmlns:p14="http://schemas.microsoft.com/office/powerpoint/2010/main" val="387409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17F5-DEE8-3CCC-B520-F399FB98D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3FCAB-E207-A2CA-A912-64FC10593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08A498-DD3A-047D-941E-D039B395759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8F2649-7FDF-DAA1-4B87-52A41998F7E6}"/>
              </a:ext>
            </a:extLst>
          </p:cNvPr>
          <p:cNvSpPr>
            <a:spLocks noGrp="1"/>
          </p:cNvSpPr>
          <p:nvPr>
            <p:ph type="sldNum" sz="quarter" idx="5"/>
          </p:nvPr>
        </p:nvSpPr>
        <p:spPr/>
        <p:txBody>
          <a:bodyPr/>
          <a:lstStyle/>
          <a:p>
            <a:fld id="{029B7781-2590-40D5-8636-D29BFF2A2023}" type="slidenum">
              <a:rPr lang="en-IN" smtClean="0"/>
              <a:t>8</a:t>
            </a:fld>
            <a:endParaRPr lang="en-IN"/>
          </a:p>
        </p:txBody>
      </p:sp>
    </p:spTree>
    <p:extLst>
      <p:ext uri="{BB962C8B-B14F-4D97-AF65-F5344CB8AC3E}">
        <p14:creationId xmlns:p14="http://schemas.microsoft.com/office/powerpoint/2010/main" val="410088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3B6CD-354D-152D-0BA1-1DE1270E9E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71CF0-8E08-01E5-835C-673CA9920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E1704-B44B-C4DA-F0FD-DAFA37BC401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BDFD5E3-AA04-8499-89C2-4AE115E539A0}"/>
              </a:ext>
            </a:extLst>
          </p:cNvPr>
          <p:cNvSpPr>
            <a:spLocks noGrp="1"/>
          </p:cNvSpPr>
          <p:nvPr>
            <p:ph type="sldNum" sz="quarter" idx="5"/>
          </p:nvPr>
        </p:nvSpPr>
        <p:spPr/>
        <p:txBody>
          <a:bodyPr/>
          <a:lstStyle/>
          <a:p>
            <a:fld id="{029B7781-2590-40D5-8636-D29BFF2A2023}" type="slidenum">
              <a:rPr lang="en-IN" smtClean="0"/>
              <a:t>9</a:t>
            </a:fld>
            <a:endParaRPr lang="en-IN"/>
          </a:p>
        </p:txBody>
      </p:sp>
    </p:spTree>
    <p:extLst>
      <p:ext uri="{BB962C8B-B14F-4D97-AF65-F5344CB8AC3E}">
        <p14:creationId xmlns:p14="http://schemas.microsoft.com/office/powerpoint/2010/main" val="4774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E21A9-A4D0-24B0-55AE-C00CBEC40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1B46-B4D7-2F4A-EA6F-BF7575AFE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6A0B2-D429-3100-8861-3593953B4B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2E9BB0E-D27F-CEED-BFF2-302EF540A895}"/>
              </a:ext>
            </a:extLst>
          </p:cNvPr>
          <p:cNvSpPr>
            <a:spLocks noGrp="1"/>
          </p:cNvSpPr>
          <p:nvPr>
            <p:ph type="sldNum" sz="quarter" idx="5"/>
          </p:nvPr>
        </p:nvSpPr>
        <p:spPr/>
        <p:txBody>
          <a:bodyPr/>
          <a:lstStyle/>
          <a:p>
            <a:fld id="{029B7781-2590-40D5-8636-D29BFF2A2023}" type="slidenum">
              <a:rPr lang="en-IN" smtClean="0"/>
              <a:t>10</a:t>
            </a:fld>
            <a:endParaRPr lang="en-IN"/>
          </a:p>
        </p:txBody>
      </p:sp>
    </p:spTree>
    <p:extLst>
      <p:ext uri="{BB962C8B-B14F-4D97-AF65-F5344CB8AC3E}">
        <p14:creationId xmlns:p14="http://schemas.microsoft.com/office/powerpoint/2010/main" val="130692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182E0-7566-7578-1535-977911F47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FE39A-C5CA-C5CF-E3E9-61830EF84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695982-20AE-DCC1-ABF6-293FC5E4981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F9A8B93-FCD6-DBFD-08D5-64E91C329613}"/>
              </a:ext>
            </a:extLst>
          </p:cNvPr>
          <p:cNvSpPr>
            <a:spLocks noGrp="1"/>
          </p:cNvSpPr>
          <p:nvPr>
            <p:ph type="sldNum" sz="quarter" idx="5"/>
          </p:nvPr>
        </p:nvSpPr>
        <p:spPr/>
        <p:txBody>
          <a:bodyPr/>
          <a:lstStyle/>
          <a:p>
            <a:fld id="{029B7781-2590-40D5-8636-D29BFF2A2023}" type="slidenum">
              <a:rPr lang="en-IN" smtClean="0"/>
              <a:t>11</a:t>
            </a:fld>
            <a:endParaRPr lang="en-IN"/>
          </a:p>
        </p:txBody>
      </p:sp>
    </p:spTree>
    <p:extLst>
      <p:ext uri="{BB962C8B-B14F-4D97-AF65-F5344CB8AC3E}">
        <p14:creationId xmlns:p14="http://schemas.microsoft.com/office/powerpoint/2010/main" val="101268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2E07-163B-0E86-7238-6CBDB84ED0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951456-F480-D9CE-A8D1-4FACF6EDE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770E0A-EF6D-FADF-FA41-ABC17872FBB1}"/>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5" name="Footer Placeholder 4">
            <a:extLst>
              <a:ext uri="{FF2B5EF4-FFF2-40B4-BE49-F238E27FC236}">
                <a16:creationId xmlns:a16="http://schemas.microsoft.com/office/drawing/2014/main" id="{35CA9BB7-BBA5-C4C6-3BA1-787C3F5C2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20B0D2-1828-4ED6-44F4-4064C4AD8BFE}"/>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3274025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75DF-621C-60A3-3B36-B29CBD5BB2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F4D3A2-F181-483C-A4E0-DD8CC4B1A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545F8D-4757-1F2F-558B-CA4833B84814}"/>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5" name="Footer Placeholder 4">
            <a:extLst>
              <a:ext uri="{FF2B5EF4-FFF2-40B4-BE49-F238E27FC236}">
                <a16:creationId xmlns:a16="http://schemas.microsoft.com/office/drawing/2014/main" id="{5549C491-BA88-DC76-69EF-4FF92EAA79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50DF66-08C7-A2BC-DDC9-BDE0273B3BA5}"/>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339297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8828F-BC67-6429-09E4-579FA7B3AA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F6BABA-6E2D-9127-5A3F-B9298C483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B4A1D6-01E2-A944-5711-B1AF9639DC3B}"/>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5" name="Footer Placeholder 4">
            <a:extLst>
              <a:ext uri="{FF2B5EF4-FFF2-40B4-BE49-F238E27FC236}">
                <a16:creationId xmlns:a16="http://schemas.microsoft.com/office/drawing/2014/main" id="{651A8738-7874-522D-983D-EF9D34CFE2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79F560-5F48-07B3-9A51-547367B0D41E}"/>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410612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BCCF-D242-52E5-1390-3CEEC7E6B6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FAFE1C-20E8-A35E-0EB5-61568141BB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D873C2-915D-A488-8878-144F9C598E49}"/>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5" name="Footer Placeholder 4">
            <a:extLst>
              <a:ext uri="{FF2B5EF4-FFF2-40B4-BE49-F238E27FC236}">
                <a16:creationId xmlns:a16="http://schemas.microsoft.com/office/drawing/2014/main" id="{91255AB2-EB1D-7C50-67AC-1D6EE7DBB4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31A6E8-D6BA-55C8-A76A-7191486BD974}"/>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311464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753A-5739-B5F4-5C45-8343E0F1B3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A1314C-4AA5-1101-18EC-87267E07B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D20AB3-C42C-ED2C-EB24-3E4CF8C5A210}"/>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5" name="Footer Placeholder 4">
            <a:extLst>
              <a:ext uri="{FF2B5EF4-FFF2-40B4-BE49-F238E27FC236}">
                <a16:creationId xmlns:a16="http://schemas.microsoft.com/office/drawing/2014/main" id="{CC568D3B-CBDD-1E89-9329-6AF28A51C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79B3D6-215E-66D6-4791-CA6CFA1DC17E}"/>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160781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7CE8-179A-FCFC-88EF-1B1F2AC63D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C7793B-CF14-24F8-BE32-C5603BDC48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C39E60-FC3C-63AE-91DE-1D6A747158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F9C1AB-4942-E3CF-E781-DEDFB9B0E54A}"/>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6" name="Footer Placeholder 5">
            <a:extLst>
              <a:ext uri="{FF2B5EF4-FFF2-40B4-BE49-F238E27FC236}">
                <a16:creationId xmlns:a16="http://schemas.microsoft.com/office/drawing/2014/main" id="{B45EF351-F8DB-C89B-7B41-C382FE4E67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19864C-B824-6AE6-818F-5B3810840697}"/>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86289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F058-4724-296F-0290-D6AF1E91E29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949DC0-1FD9-7BE2-0E78-C8A2499952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5AC22-171A-AB8C-B1EC-B7673A0356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C6601B-778D-0156-A472-70F86EA7A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625D7B-743D-CD44-C7A4-8BBA631CB6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0243D6-55DF-10E1-B296-946A1614CFED}"/>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8" name="Footer Placeholder 7">
            <a:extLst>
              <a:ext uri="{FF2B5EF4-FFF2-40B4-BE49-F238E27FC236}">
                <a16:creationId xmlns:a16="http://schemas.microsoft.com/office/drawing/2014/main" id="{2070B3A2-A362-BFF8-F194-9100FFB6C0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EB9B7D-B6C6-5C63-C319-FF221CFFEC2B}"/>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912325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3339-00F4-D545-3BBF-7808EA6B59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FF11EE1-1485-34FF-CA67-C2892F6D6D18}"/>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4" name="Footer Placeholder 3">
            <a:extLst>
              <a:ext uri="{FF2B5EF4-FFF2-40B4-BE49-F238E27FC236}">
                <a16:creationId xmlns:a16="http://schemas.microsoft.com/office/drawing/2014/main" id="{C8088503-76EC-828D-1159-9F157EB946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C861A5-233D-7B32-03C9-D43269B3C05C}"/>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92434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E9F923-3A89-9978-B5A5-19B6A23FF45D}"/>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3" name="Footer Placeholder 2">
            <a:extLst>
              <a:ext uri="{FF2B5EF4-FFF2-40B4-BE49-F238E27FC236}">
                <a16:creationId xmlns:a16="http://schemas.microsoft.com/office/drawing/2014/main" id="{CEE0AE6D-92CE-FE9C-2CE9-2CFFB9D3F1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A25B47-69B5-723D-5A36-7B7E77B32C3C}"/>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278053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AAE8-0739-5E2C-31C1-32C3C78C7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14171B-3ABB-E297-E61A-CFD67D2916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CD24AE-8972-8942-4D9C-39A1703F4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6467A-2754-ADE3-8E25-E596834C32CA}"/>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6" name="Footer Placeholder 5">
            <a:extLst>
              <a:ext uri="{FF2B5EF4-FFF2-40B4-BE49-F238E27FC236}">
                <a16:creationId xmlns:a16="http://schemas.microsoft.com/office/drawing/2014/main" id="{F5EDD735-D2D6-1E53-AB97-C66170F095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95C371-7861-BEB1-AC4B-8072B7781910}"/>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12853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5959-6E84-900A-73F4-4B225994C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DBAA91-8DD5-0CF9-484D-48EB2EA00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8274CA-9A4B-CD28-AF88-D338C8775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F70DD6-1753-3108-AB2E-A66B53391BD8}"/>
              </a:ext>
            </a:extLst>
          </p:cNvPr>
          <p:cNvSpPr>
            <a:spLocks noGrp="1"/>
          </p:cNvSpPr>
          <p:nvPr>
            <p:ph type="dt" sz="half" idx="10"/>
          </p:nvPr>
        </p:nvSpPr>
        <p:spPr/>
        <p:txBody>
          <a:bodyPr/>
          <a:lstStyle/>
          <a:p>
            <a:fld id="{6A7235B8-CD1F-4089-9268-B148D22582F9}" type="datetimeFigureOut">
              <a:rPr lang="en-IN" smtClean="0"/>
              <a:t>04-06-2025</a:t>
            </a:fld>
            <a:endParaRPr lang="en-IN"/>
          </a:p>
        </p:txBody>
      </p:sp>
      <p:sp>
        <p:nvSpPr>
          <p:cNvPr id="6" name="Footer Placeholder 5">
            <a:extLst>
              <a:ext uri="{FF2B5EF4-FFF2-40B4-BE49-F238E27FC236}">
                <a16:creationId xmlns:a16="http://schemas.microsoft.com/office/drawing/2014/main" id="{C690897C-5504-F805-1C11-38A4ABDA83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F07842-166D-70E2-27A7-0A95E0CFDD94}"/>
              </a:ext>
            </a:extLst>
          </p:cNvPr>
          <p:cNvSpPr>
            <a:spLocks noGrp="1"/>
          </p:cNvSpPr>
          <p:nvPr>
            <p:ph type="sldNum" sz="quarter" idx="12"/>
          </p:nvPr>
        </p:nvSpPr>
        <p:spPr/>
        <p:txBody>
          <a:bodyPr/>
          <a:lstStyle/>
          <a:p>
            <a:fld id="{F28AFBDC-35D6-4D5D-979F-0A908F3A5DB0}" type="slidenum">
              <a:rPr lang="en-IN" smtClean="0"/>
              <a:t>‹#›</a:t>
            </a:fld>
            <a:endParaRPr lang="en-IN"/>
          </a:p>
        </p:txBody>
      </p:sp>
    </p:spTree>
    <p:extLst>
      <p:ext uri="{BB962C8B-B14F-4D97-AF65-F5344CB8AC3E}">
        <p14:creationId xmlns:p14="http://schemas.microsoft.com/office/powerpoint/2010/main" val="5812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34701E-7DC4-389F-B7FC-E8F2A5DD4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5A7E5F-50AF-B57B-2F75-618DEEA973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74BF61-F2D6-6E2A-C463-77B0F3006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235B8-CD1F-4089-9268-B148D22582F9}" type="datetimeFigureOut">
              <a:rPr lang="en-IN" smtClean="0"/>
              <a:t>04-06-2025</a:t>
            </a:fld>
            <a:endParaRPr lang="en-IN"/>
          </a:p>
        </p:txBody>
      </p:sp>
      <p:sp>
        <p:nvSpPr>
          <p:cNvPr id="5" name="Footer Placeholder 4">
            <a:extLst>
              <a:ext uri="{FF2B5EF4-FFF2-40B4-BE49-F238E27FC236}">
                <a16:creationId xmlns:a16="http://schemas.microsoft.com/office/drawing/2014/main" id="{62C2DE76-9E13-A36A-673F-44B3D6EB5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40A856-BBF0-9F02-00D5-40D847A4B0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AFBDC-35D6-4D5D-979F-0A908F3A5DB0}" type="slidenum">
              <a:rPr lang="en-IN" smtClean="0"/>
              <a:t>‹#›</a:t>
            </a:fld>
            <a:endParaRPr lang="en-IN"/>
          </a:p>
        </p:txBody>
      </p:sp>
    </p:spTree>
    <p:extLst>
      <p:ext uri="{BB962C8B-B14F-4D97-AF65-F5344CB8AC3E}">
        <p14:creationId xmlns:p14="http://schemas.microsoft.com/office/powerpoint/2010/main" val="3988426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5B24-1C08-F82C-ADB8-BA341DD3EEEB}"/>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Internet of Things</a:t>
            </a:r>
          </a:p>
        </p:txBody>
      </p:sp>
    </p:spTree>
    <p:extLst>
      <p:ext uri="{BB962C8B-B14F-4D97-AF65-F5344CB8AC3E}">
        <p14:creationId xmlns:p14="http://schemas.microsoft.com/office/powerpoint/2010/main" val="37064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AEA7B-D43E-D6A8-92E8-1FD52CBC2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554AF-954C-D57B-2993-C6113ADC8698}"/>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Textbook</a:t>
            </a:r>
          </a:p>
        </p:txBody>
      </p:sp>
      <p:graphicFrame>
        <p:nvGraphicFramePr>
          <p:cNvPr id="16" name="Table 15">
            <a:extLst>
              <a:ext uri="{FF2B5EF4-FFF2-40B4-BE49-F238E27FC236}">
                <a16:creationId xmlns:a16="http://schemas.microsoft.com/office/drawing/2014/main" id="{FA4A5D3A-2511-B0D7-06B3-8DEA69D0AF15}"/>
              </a:ext>
            </a:extLst>
          </p:cNvPr>
          <p:cNvGraphicFramePr>
            <a:graphicFrameLocks noGrp="1"/>
          </p:cNvGraphicFramePr>
          <p:nvPr>
            <p:extLst>
              <p:ext uri="{D42A27DB-BD31-4B8C-83A1-F6EECF244321}">
                <p14:modId xmlns:p14="http://schemas.microsoft.com/office/powerpoint/2010/main" val="3801231197"/>
              </p:ext>
            </p:extLst>
          </p:nvPr>
        </p:nvGraphicFramePr>
        <p:xfrm>
          <a:off x="1206367" y="1690688"/>
          <a:ext cx="10147433" cy="4310898"/>
        </p:xfrm>
        <a:graphic>
          <a:graphicData uri="http://schemas.openxmlformats.org/drawingml/2006/table">
            <a:tbl>
              <a:tblPr firstRow="1" bandRow="1">
                <a:tableStyleId>{5C22544A-7EE6-4342-B048-85BDC9FD1C3A}</a:tableStyleId>
              </a:tblPr>
              <a:tblGrid>
                <a:gridCol w="1055992">
                  <a:extLst>
                    <a:ext uri="{9D8B030D-6E8A-4147-A177-3AD203B41FA5}">
                      <a16:colId xmlns:a16="http://schemas.microsoft.com/office/drawing/2014/main" val="3655342299"/>
                    </a:ext>
                  </a:extLst>
                </a:gridCol>
                <a:gridCol w="3233468">
                  <a:extLst>
                    <a:ext uri="{9D8B030D-6E8A-4147-A177-3AD203B41FA5}">
                      <a16:colId xmlns:a16="http://schemas.microsoft.com/office/drawing/2014/main" val="1263704228"/>
                    </a:ext>
                  </a:extLst>
                </a:gridCol>
                <a:gridCol w="2762053">
                  <a:extLst>
                    <a:ext uri="{9D8B030D-6E8A-4147-A177-3AD203B41FA5}">
                      <a16:colId xmlns:a16="http://schemas.microsoft.com/office/drawing/2014/main" val="3842286553"/>
                    </a:ext>
                  </a:extLst>
                </a:gridCol>
                <a:gridCol w="3095920">
                  <a:extLst>
                    <a:ext uri="{9D8B030D-6E8A-4147-A177-3AD203B41FA5}">
                      <a16:colId xmlns:a16="http://schemas.microsoft.com/office/drawing/2014/main" val="3124575777"/>
                    </a:ext>
                  </a:extLst>
                </a:gridCol>
              </a:tblGrid>
              <a:tr h="1012449">
                <a:tc>
                  <a:txBody>
                    <a:bodyPr/>
                    <a:lstStyle/>
                    <a:p>
                      <a:pPr algn="ctr"/>
                      <a:r>
                        <a:rPr lang="en-US" sz="2400" dirty="0">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Author/s</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Title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Publisher Details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algn="l"/>
                      <a:r>
                        <a:rPr lang="en-IN" sz="2400" dirty="0">
                          <a:latin typeface="Times New Roman" panose="02020603050405020304" pitchFamily="18" charset="0"/>
                          <a:cs typeface="Times New Roman" panose="02020603050405020304" pitchFamily="18" charset="0"/>
                        </a:rPr>
                        <a:t>David Hanes, Gonzalo Salgueiro, Patrick Grossetete, Robert Barton, Jerome Henry</a:t>
                      </a:r>
                    </a:p>
                  </a:txBody>
                  <a:tcPr/>
                </a:tc>
                <a:tc>
                  <a:txBody>
                    <a:bodyPr/>
                    <a:lstStyle/>
                    <a:p>
                      <a:pPr algn="l"/>
                      <a:r>
                        <a:rPr lang="en-US" sz="2400" dirty="0">
                          <a:latin typeface="Times New Roman" panose="02020603050405020304" pitchFamily="18" charset="0"/>
                          <a:cs typeface="Times New Roman" panose="02020603050405020304" pitchFamily="18" charset="0"/>
                        </a:rPr>
                        <a:t>IoT Fundamentals: Networking Technologies, Protocols, and Use Cases for the Internet of Things</a:t>
                      </a:r>
                      <a:endParaRPr lang="en-IN" sz="2400" dirty="0">
                        <a:latin typeface="Times New Roman" panose="02020603050405020304" pitchFamily="18" charset="0"/>
                        <a:cs typeface="Times New Roman" panose="02020603050405020304" pitchFamily="18" charset="0"/>
                      </a:endParaRPr>
                    </a:p>
                  </a:txBody>
                  <a:tcPr/>
                </a:tc>
                <a:tc>
                  <a:txBody>
                    <a:bodyPr/>
                    <a:lstStyle/>
                    <a:p>
                      <a:pPr algn="l"/>
                      <a:r>
                        <a:rPr lang="en-US" sz="2400" dirty="0">
                          <a:latin typeface="Times New Roman" panose="02020603050405020304" pitchFamily="18" charset="0"/>
                          <a:cs typeface="Times New Roman" panose="02020603050405020304" pitchFamily="18" charset="0"/>
                        </a:rPr>
                        <a:t>1</a:t>
                      </a:r>
                      <a:r>
                        <a:rPr lang="en-US" sz="2400" baseline="30000" dirty="0">
                          <a:latin typeface="Times New Roman" panose="02020603050405020304" pitchFamily="18" charset="0"/>
                          <a:cs typeface="Times New Roman" panose="02020603050405020304" pitchFamily="18" charset="0"/>
                        </a:rPr>
                        <a:t>st</a:t>
                      </a:r>
                      <a:r>
                        <a:rPr lang="en-US" sz="2400" dirty="0">
                          <a:latin typeface="Times New Roman" panose="02020603050405020304" pitchFamily="18" charset="0"/>
                          <a:cs typeface="Times New Roman" panose="02020603050405020304" pitchFamily="18" charset="0"/>
                        </a:rPr>
                        <a:t> Edition, Pearson Education (Cisco Press Indian Reprint). (ISBN:978- 9386873743),2017 </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394814"/>
                  </a:ext>
                </a:extLst>
              </a:tr>
              <a:tr h="1012449">
                <a:tc>
                  <a:txBody>
                    <a:bodyPr/>
                    <a:lstStyle/>
                    <a:p>
                      <a:pPr algn="ctr"/>
                      <a:r>
                        <a:rPr lang="en-IN" sz="2400" dirty="0">
                          <a:latin typeface="Times New Roman" panose="02020603050405020304" pitchFamily="18" charset="0"/>
                          <a:cs typeface="Times New Roman" panose="02020603050405020304" pitchFamily="18" charset="0"/>
                        </a:rPr>
                        <a:t>2</a:t>
                      </a:r>
                    </a:p>
                  </a:txBody>
                  <a:tcPr/>
                </a:tc>
                <a:tc>
                  <a:txBody>
                    <a:bodyPr/>
                    <a:lstStyle/>
                    <a:p>
                      <a:pPr algn="l"/>
                      <a:r>
                        <a:rPr lang="en-IN" sz="2400" dirty="0">
                          <a:latin typeface="Times New Roman" panose="02020603050405020304" pitchFamily="18" charset="0"/>
                          <a:cs typeface="Times New Roman" panose="02020603050405020304" pitchFamily="18" charset="0"/>
                        </a:rPr>
                        <a:t>Srinivasa K G</a:t>
                      </a:r>
                    </a:p>
                  </a:txBody>
                  <a:tcPr/>
                </a:tc>
                <a:tc>
                  <a:txBody>
                    <a:bodyPr/>
                    <a:lstStyle/>
                    <a:p>
                      <a:pPr algn="l"/>
                      <a:r>
                        <a:rPr lang="en-IN" sz="2400" dirty="0">
                          <a:latin typeface="Times New Roman" panose="02020603050405020304" pitchFamily="18" charset="0"/>
                          <a:cs typeface="Times New Roman" panose="02020603050405020304" pitchFamily="18" charset="0"/>
                        </a:rPr>
                        <a:t>Internet of Things </a:t>
                      </a:r>
                    </a:p>
                  </a:txBody>
                  <a:tcPr/>
                </a:tc>
                <a:tc>
                  <a:txBody>
                    <a:bodyPr/>
                    <a:lstStyle/>
                    <a:p>
                      <a:pPr algn="l"/>
                      <a:r>
                        <a:rPr lang="en-IN" sz="2400" dirty="0">
                          <a:latin typeface="Times New Roman" panose="02020603050405020304" pitchFamily="18" charset="0"/>
                          <a:cs typeface="Times New Roman" panose="02020603050405020304" pitchFamily="18" charset="0"/>
                        </a:rPr>
                        <a:t>CENGAGE Leaning India, 2018.</a:t>
                      </a:r>
                    </a:p>
                  </a:txBody>
                  <a:tcPr/>
                </a:tc>
                <a:extLst>
                  <a:ext uri="{0D108BD9-81ED-4DB2-BD59-A6C34878D82A}">
                    <a16:rowId xmlns:a16="http://schemas.microsoft.com/office/drawing/2014/main" val="3651129779"/>
                  </a:ext>
                </a:extLst>
              </a:tr>
            </a:tbl>
          </a:graphicData>
        </a:graphic>
      </p:graphicFrame>
    </p:spTree>
    <p:extLst>
      <p:ext uri="{BB962C8B-B14F-4D97-AF65-F5344CB8AC3E}">
        <p14:creationId xmlns:p14="http://schemas.microsoft.com/office/powerpoint/2010/main" val="37217407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961D-F79B-00C5-84B4-9F661C6D4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F20FC-076D-918F-6AE3-3E8EEB9A525B}"/>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95E2DD54-CE26-40EA-277F-BCA9091BDF7F}"/>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4021BB4-4830-63CC-6A22-8E4636E8F5EB}"/>
              </a:ext>
            </a:extLst>
          </p:cNvPr>
          <p:cNvSpPr txBox="1"/>
          <p:nvPr/>
        </p:nvSpPr>
        <p:spPr>
          <a:xfrm>
            <a:off x="1686611" y="2430265"/>
            <a:ext cx="9667187" cy="523220"/>
          </a:xfrm>
          <a:prstGeom prst="rect">
            <a:avLst/>
          </a:prstGeom>
          <a:noFill/>
        </p:spPr>
        <p:txBody>
          <a:bodyPr wrap="square">
            <a:spAutoFit/>
          </a:bodyPr>
          <a:lstStyle/>
          <a:p>
            <a:pPr algn="just"/>
            <a:r>
              <a:rPr lang="en-IN" sz="2800" dirty="0">
                <a:solidFill>
                  <a:srgbClr val="FF3399"/>
                </a:solidFill>
                <a:latin typeface="Times New Roman" panose="02020603050405020304" pitchFamily="18" charset="0"/>
                <a:cs typeface="Times New Roman" panose="02020603050405020304" pitchFamily="18" charset="0"/>
              </a:rPr>
              <a:t>Communication topologies:</a:t>
            </a:r>
          </a:p>
        </p:txBody>
      </p:sp>
      <p:sp>
        <p:nvSpPr>
          <p:cNvPr id="7" name="TextBox 6">
            <a:extLst>
              <a:ext uri="{FF2B5EF4-FFF2-40B4-BE49-F238E27FC236}">
                <a16:creationId xmlns:a16="http://schemas.microsoft.com/office/drawing/2014/main" id="{BCC478D2-A8AF-0E26-8ADA-160811B0D00F}"/>
              </a:ext>
            </a:extLst>
          </p:cNvPr>
          <p:cNvSpPr txBox="1"/>
          <p:nvPr/>
        </p:nvSpPr>
        <p:spPr>
          <a:xfrm>
            <a:off x="2245895" y="4041862"/>
            <a:ext cx="8915396"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1. Point-to-point topologies: </a:t>
            </a:r>
          </a:p>
        </p:txBody>
      </p:sp>
      <p:sp>
        <p:nvSpPr>
          <p:cNvPr id="3" name="TextBox 2">
            <a:extLst>
              <a:ext uri="{FF2B5EF4-FFF2-40B4-BE49-F238E27FC236}">
                <a16:creationId xmlns:a16="http://schemas.microsoft.com/office/drawing/2014/main" id="{74E58095-ECE7-3EED-1EBB-9861411514BE}"/>
              </a:ext>
            </a:extLst>
          </p:cNvPr>
          <p:cNvSpPr txBox="1"/>
          <p:nvPr/>
        </p:nvSpPr>
        <p:spPr>
          <a:xfrm>
            <a:off x="2245895" y="2999420"/>
            <a:ext cx="9107903"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Some technologies offer flexible connectivity structure to extend communication possibilities</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46BFA4-6A78-CA53-B273-E08E0421E48D}"/>
              </a:ext>
            </a:extLst>
          </p:cNvPr>
          <p:cNvSpPr txBox="1"/>
          <p:nvPr/>
        </p:nvSpPr>
        <p:spPr>
          <a:xfrm>
            <a:off x="2839451" y="4608485"/>
            <a:ext cx="8514345"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These topologies allow one point to communicate with another point.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19CD25B-A0EC-2F6E-9B0B-72FEA4B64B32}"/>
              </a:ext>
            </a:extLst>
          </p:cNvPr>
          <p:cNvSpPr txBox="1"/>
          <p:nvPr/>
        </p:nvSpPr>
        <p:spPr>
          <a:xfrm>
            <a:off x="2839451" y="5525052"/>
            <a:ext cx="8514345" cy="1384995"/>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several technologies are referred to as “point-to-point” when each object establishes an individual session with the gateway.</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P spid="4" grpId="0"/>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A44C-7617-4988-3889-457510307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1BBC5-61EF-D71B-353D-FB822EB578BE}"/>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475FD6B6-EFB4-BC82-F590-7872B04C0894}"/>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7B35796-D21E-C8B8-B790-20F3001F3954}"/>
              </a:ext>
            </a:extLst>
          </p:cNvPr>
          <p:cNvSpPr txBox="1"/>
          <p:nvPr/>
        </p:nvSpPr>
        <p:spPr>
          <a:xfrm>
            <a:off x="2117558" y="2421301"/>
            <a:ext cx="8915396"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2. Point-to-multipoint topologies: </a:t>
            </a:r>
          </a:p>
        </p:txBody>
      </p:sp>
      <p:sp>
        <p:nvSpPr>
          <p:cNvPr id="4" name="TextBox 3">
            <a:extLst>
              <a:ext uri="{FF2B5EF4-FFF2-40B4-BE49-F238E27FC236}">
                <a16:creationId xmlns:a16="http://schemas.microsoft.com/office/drawing/2014/main" id="{67650A77-C512-1B11-88AA-040CD6A9E73D}"/>
              </a:ext>
            </a:extLst>
          </p:cNvPr>
          <p:cNvSpPr txBox="1"/>
          <p:nvPr/>
        </p:nvSpPr>
        <p:spPr>
          <a:xfrm>
            <a:off x="2839451" y="3198080"/>
            <a:ext cx="8514345"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These topologies allow one point to communicate with more than one other point.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5C8C98A-59C2-0A1E-94E1-726F3549BF10}"/>
              </a:ext>
            </a:extLst>
          </p:cNvPr>
          <p:cNvSpPr txBox="1"/>
          <p:nvPr/>
        </p:nvSpPr>
        <p:spPr>
          <a:xfrm>
            <a:off x="2839450" y="4451913"/>
            <a:ext cx="8514345" cy="1384995"/>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Most IoT technologies where one or more than one gateways communicate with multiple smart objects are in this category</a:t>
            </a:r>
            <a:endParaRPr lang="en-IN" sz="28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397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24831-DED8-2FFF-0CE5-AC1F0DF5F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B9F6E-AAED-A8D7-1E6B-D6F0D65F73AC}"/>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B2EB8E1D-E69F-A4EC-FFDB-746D4BE20DFC}"/>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A157674-FF88-350B-166F-98CBD83CE595}"/>
              </a:ext>
            </a:extLst>
          </p:cNvPr>
          <p:cNvSpPr txBox="1"/>
          <p:nvPr/>
        </p:nvSpPr>
        <p:spPr>
          <a:xfrm>
            <a:off x="2117558" y="2421301"/>
            <a:ext cx="8915396"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2. Point-to-multipoint topologies: </a:t>
            </a:r>
          </a:p>
        </p:txBody>
      </p:sp>
      <p:sp>
        <p:nvSpPr>
          <p:cNvPr id="4" name="TextBox 3">
            <a:extLst>
              <a:ext uri="{FF2B5EF4-FFF2-40B4-BE49-F238E27FC236}">
                <a16:creationId xmlns:a16="http://schemas.microsoft.com/office/drawing/2014/main" id="{6776C488-AC79-5389-8D92-BA557ADDA353}"/>
              </a:ext>
            </a:extLst>
          </p:cNvPr>
          <p:cNvSpPr txBox="1"/>
          <p:nvPr/>
        </p:nvSpPr>
        <p:spPr>
          <a:xfrm>
            <a:off x="2839451" y="3198080"/>
            <a:ext cx="8514345"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To form a network, a device needs to connect with another device.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A8C1285-4856-E04F-9CA5-B1CA865C65D8}"/>
              </a:ext>
            </a:extLst>
          </p:cNvPr>
          <p:cNvSpPr txBox="1"/>
          <p:nvPr/>
        </p:nvSpPr>
        <p:spPr>
          <a:xfrm>
            <a:off x="2839450" y="4451913"/>
            <a:ext cx="8514345" cy="1384995"/>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When both devices fully implement the protocol stack functions, </a:t>
            </a:r>
          </a:p>
          <a:p>
            <a:pPr algn="just"/>
            <a:r>
              <a:rPr lang="en-US" sz="2800" dirty="0">
                <a:solidFill>
                  <a:srgbClr val="00B050"/>
                </a:solidFill>
                <a:latin typeface="Times New Roman" panose="02020603050405020304" pitchFamily="18" charset="0"/>
                <a:cs typeface="Times New Roman" panose="02020603050405020304" pitchFamily="18" charset="0"/>
              </a:rPr>
              <a:t>	 they can form a peer-to peer network</a:t>
            </a:r>
            <a:r>
              <a:rPr lang="en-US" sz="2800" dirty="0"/>
              <a:t>.</a:t>
            </a:r>
            <a:endParaRPr lang="en-IN" sz="28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1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F808-F358-358C-398C-FCEFC5D77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ADE76-2317-3D23-C6DA-77FB547F54C8}"/>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2DFDE859-35F0-DFD6-16AD-53C1EA4C0AF1}"/>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37F7245-F190-A54C-48D1-70EC4ADEF183}"/>
              </a:ext>
            </a:extLst>
          </p:cNvPr>
          <p:cNvSpPr txBox="1"/>
          <p:nvPr/>
        </p:nvSpPr>
        <p:spPr>
          <a:xfrm>
            <a:off x="2117558" y="2421301"/>
            <a:ext cx="8915396"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2. Point-to-multipoint topologies: </a:t>
            </a:r>
          </a:p>
        </p:txBody>
      </p:sp>
      <p:sp>
        <p:nvSpPr>
          <p:cNvPr id="4" name="TextBox 3">
            <a:extLst>
              <a:ext uri="{FF2B5EF4-FFF2-40B4-BE49-F238E27FC236}">
                <a16:creationId xmlns:a16="http://schemas.microsoft.com/office/drawing/2014/main" id="{3236D57C-F2EC-BDC6-8829-F15D2BD5D3B9}"/>
              </a:ext>
            </a:extLst>
          </p:cNvPr>
          <p:cNvSpPr txBox="1"/>
          <p:nvPr/>
        </p:nvSpPr>
        <p:spPr>
          <a:xfrm>
            <a:off x="2839450" y="5127113"/>
            <a:ext cx="8514345"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An RFD cannot be a coordinator. An RFD also cannot implement direct communications to another RFD.</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75DC18A-7983-8F73-3DE7-1E0D5E9A7B57}"/>
              </a:ext>
            </a:extLst>
          </p:cNvPr>
          <p:cNvSpPr txBox="1"/>
          <p:nvPr/>
        </p:nvSpPr>
        <p:spPr>
          <a:xfrm>
            <a:off x="2839450" y="3127876"/>
            <a:ext cx="8514345" cy="1815882"/>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The sensor which can implement a subset of protocol functions to perform just a specialized part (communication with the coordinator). Such a device is called a reduced-function device (RFD). </a:t>
            </a:r>
            <a:endParaRPr lang="en-IN" sz="28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444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33E5C-3C3E-E548-7551-BD62501DA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B6F85-4CD1-ACBC-3B84-695DABD5BE8F}"/>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C4C9E30D-4E22-01DC-5CFC-9347F53EC5F3}"/>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3A78540-8784-D77A-F9EC-E1746F56BDC7}"/>
              </a:ext>
            </a:extLst>
          </p:cNvPr>
          <p:cNvSpPr txBox="1"/>
          <p:nvPr/>
        </p:nvSpPr>
        <p:spPr>
          <a:xfrm>
            <a:off x="2117558" y="2421301"/>
            <a:ext cx="8915396"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2.Point-to-multipoint topologies: </a:t>
            </a:r>
          </a:p>
        </p:txBody>
      </p:sp>
      <p:sp>
        <p:nvSpPr>
          <p:cNvPr id="4" name="TextBox 3">
            <a:extLst>
              <a:ext uri="{FF2B5EF4-FFF2-40B4-BE49-F238E27FC236}">
                <a16:creationId xmlns:a16="http://schemas.microsoft.com/office/drawing/2014/main" id="{6557FFDA-E42A-9F01-7956-DC4F50C0A65D}"/>
              </a:ext>
            </a:extLst>
          </p:cNvPr>
          <p:cNvSpPr txBox="1"/>
          <p:nvPr/>
        </p:nvSpPr>
        <p:spPr>
          <a:xfrm>
            <a:off x="2839449" y="4845511"/>
            <a:ext cx="8514345" cy="1384995"/>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An FFD can communicate directly with another FFD or with more than one FFD, forming multiple peer-to-peer connections.</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91C9C57-6A16-9EB3-2DD2-11DA86CB6C45}"/>
              </a:ext>
            </a:extLst>
          </p:cNvPr>
          <p:cNvSpPr txBox="1"/>
          <p:nvPr/>
        </p:nvSpPr>
        <p:spPr>
          <a:xfrm>
            <a:off x="2839450" y="3127876"/>
            <a:ext cx="8514345" cy="1384995"/>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The coordinator that implements the full network functions is called, by contrast, a full-function device (FFD).  </a:t>
            </a:r>
            <a:endParaRPr lang="en-IN" sz="28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116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2EAF5-A336-A130-3F9E-D8D4807D2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96E6A-4736-681D-7F1C-FEA1E8D6C6F5}"/>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B8FC8A18-93EF-DCC9-891B-E59EEDB66399}"/>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1730B1B-DD4D-A6E4-6C38-57587212EAE5}"/>
              </a:ext>
            </a:extLst>
          </p:cNvPr>
          <p:cNvSpPr txBox="1"/>
          <p:nvPr/>
        </p:nvSpPr>
        <p:spPr>
          <a:xfrm>
            <a:off x="2117558" y="2421301"/>
            <a:ext cx="8915396"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2.Point-to-multipoint topologies: </a:t>
            </a:r>
          </a:p>
        </p:txBody>
      </p:sp>
      <p:sp>
        <p:nvSpPr>
          <p:cNvPr id="4" name="TextBox 3">
            <a:extLst>
              <a:ext uri="{FF2B5EF4-FFF2-40B4-BE49-F238E27FC236}">
                <a16:creationId xmlns:a16="http://schemas.microsoft.com/office/drawing/2014/main" id="{999E0CCD-E799-D8D8-CE95-EB4E43556788}"/>
              </a:ext>
            </a:extLst>
          </p:cNvPr>
          <p:cNvSpPr txBox="1"/>
          <p:nvPr/>
        </p:nvSpPr>
        <p:spPr>
          <a:xfrm>
            <a:off x="2839450" y="4696226"/>
            <a:ext cx="8514345" cy="1384995"/>
          </a:xfrm>
          <a:prstGeom prst="rect">
            <a:avLst/>
          </a:prstGeom>
          <a:noFill/>
        </p:spPr>
        <p:txBody>
          <a:bodyPr wrap="square">
            <a:spAutoFit/>
          </a:bodyPr>
          <a:lstStyle/>
          <a:p>
            <a:pPr algn="just"/>
            <a:r>
              <a:rPr lang="en-US" sz="2800">
                <a:solidFill>
                  <a:srgbClr val="9900FF"/>
                </a:solidFill>
                <a:latin typeface="Times New Roman" panose="02020603050405020304" pitchFamily="18" charset="0"/>
                <a:cs typeface="Times New Roman" panose="02020603050405020304" pitchFamily="18" charset="0"/>
              </a:rPr>
              <a:t>Other point-to-multipoint technologies allow a node to have more than one path to another node, forming a mesh topology.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9A72F7-FC0A-377F-4C92-66E276FDDDF0}"/>
              </a:ext>
            </a:extLst>
          </p:cNvPr>
          <p:cNvSpPr txBox="1"/>
          <p:nvPr/>
        </p:nvSpPr>
        <p:spPr>
          <a:xfrm>
            <a:off x="2839450" y="3127876"/>
            <a:ext cx="8514345" cy="1384995"/>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Topologies where each FFD has a unique path to another FFD are called cluster tree topologies. FFDs in the cluster tree may have RFDs, resulting in a cluster star topology. </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531AEB0-5177-B0E0-E49B-8ED85C27C299}"/>
              </a:ext>
            </a:extLst>
          </p:cNvPr>
          <p:cNvSpPr txBox="1"/>
          <p:nvPr/>
        </p:nvSpPr>
        <p:spPr>
          <a:xfrm>
            <a:off x="2839450" y="6264576"/>
            <a:ext cx="8514345"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Figure 2.12 illustrates these topologies </a:t>
            </a:r>
          </a:p>
        </p:txBody>
      </p:sp>
    </p:spTree>
    <p:extLst>
      <p:ext uri="{BB962C8B-B14F-4D97-AF65-F5344CB8AC3E}">
        <p14:creationId xmlns:p14="http://schemas.microsoft.com/office/powerpoint/2010/main" val="44681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DF5F6-0DDF-3923-F034-D8B2D6B198B8}"/>
              </a:ext>
            </a:extLst>
          </p:cNvPr>
          <p:cNvPicPr>
            <a:picLocks noChangeAspect="1"/>
          </p:cNvPicPr>
          <p:nvPr/>
        </p:nvPicPr>
        <p:blipFill>
          <a:blip r:embed="rId2"/>
          <a:stretch>
            <a:fillRect/>
          </a:stretch>
        </p:blipFill>
        <p:spPr>
          <a:xfrm>
            <a:off x="1344565" y="513347"/>
            <a:ext cx="8906340" cy="5465254"/>
          </a:xfrm>
          <a:prstGeom prst="rect">
            <a:avLst/>
          </a:prstGeom>
        </p:spPr>
      </p:pic>
      <p:sp>
        <p:nvSpPr>
          <p:cNvPr id="6" name="TextBox 5">
            <a:extLst>
              <a:ext uri="{FF2B5EF4-FFF2-40B4-BE49-F238E27FC236}">
                <a16:creationId xmlns:a16="http://schemas.microsoft.com/office/drawing/2014/main" id="{479840EB-5CFE-6C96-7B28-2AEA0C8F2C70}"/>
              </a:ext>
            </a:extLst>
          </p:cNvPr>
          <p:cNvSpPr txBox="1"/>
          <p:nvPr/>
        </p:nvSpPr>
        <p:spPr>
          <a:xfrm>
            <a:off x="3248525" y="6128647"/>
            <a:ext cx="5694949" cy="432012"/>
          </a:xfrm>
          <a:prstGeom prst="rect">
            <a:avLst/>
          </a:prstGeom>
          <a:noFill/>
        </p:spPr>
        <p:txBody>
          <a:bodyPr wrap="square">
            <a:spAutoFit/>
          </a:bodyPr>
          <a:lstStyle/>
          <a:p>
            <a:r>
              <a:rPr lang="en-US" sz="2200" dirty="0">
                <a:solidFill>
                  <a:srgbClr val="FF3399"/>
                </a:solidFill>
                <a:latin typeface="Times New Roman" panose="02020603050405020304" pitchFamily="18" charset="0"/>
                <a:cs typeface="Times New Roman" panose="02020603050405020304" pitchFamily="18" charset="0"/>
              </a:rPr>
              <a:t>Figure 2.12 :Star and Clustered Star Topologies</a:t>
            </a:r>
            <a:endParaRPr lang="en-IN" sz="22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11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5EB5A-EE60-615B-F1C9-69FF35D0EE2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A8182C4-3F2D-4000-20B9-608C7982E565}"/>
              </a:ext>
            </a:extLst>
          </p:cNvPr>
          <p:cNvSpPr txBox="1"/>
          <p:nvPr/>
        </p:nvSpPr>
        <p:spPr>
          <a:xfrm>
            <a:off x="4981074" y="5929808"/>
            <a:ext cx="3585412" cy="430887"/>
          </a:xfrm>
          <a:prstGeom prst="rect">
            <a:avLst/>
          </a:prstGeom>
          <a:noFill/>
        </p:spPr>
        <p:txBody>
          <a:bodyPr wrap="square">
            <a:spAutoFit/>
          </a:bodyPr>
          <a:lstStyle/>
          <a:p>
            <a:r>
              <a:rPr lang="en-US" sz="2200" dirty="0">
                <a:solidFill>
                  <a:srgbClr val="FF3399"/>
                </a:solidFill>
                <a:latin typeface="Times New Roman" panose="02020603050405020304" pitchFamily="18" charset="0"/>
                <a:cs typeface="Times New Roman" panose="02020603050405020304" pitchFamily="18" charset="0"/>
              </a:rPr>
              <a:t>Figure 2.12 :Mesh Topology</a:t>
            </a:r>
            <a:endParaRPr lang="en-IN" sz="2200" dirty="0">
              <a:solidFill>
                <a:srgbClr val="FF3399"/>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A050EB2-E335-8B93-E1FE-C63748900B80}"/>
              </a:ext>
            </a:extLst>
          </p:cNvPr>
          <p:cNvPicPr>
            <a:picLocks noChangeAspect="1"/>
          </p:cNvPicPr>
          <p:nvPr/>
        </p:nvPicPr>
        <p:blipFill>
          <a:blip r:embed="rId2"/>
          <a:stretch>
            <a:fillRect/>
          </a:stretch>
        </p:blipFill>
        <p:spPr>
          <a:xfrm>
            <a:off x="1975615" y="497305"/>
            <a:ext cx="8240770" cy="4784566"/>
          </a:xfrm>
          <a:prstGeom prst="rect">
            <a:avLst/>
          </a:prstGeom>
        </p:spPr>
      </p:pic>
    </p:spTree>
    <p:extLst>
      <p:ext uri="{BB962C8B-B14F-4D97-AF65-F5344CB8AC3E}">
        <p14:creationId xmlns:p14="http://schemas.microsoft.com/office/powerpoint/2010/main" val="369830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9224-8AF4-1FD5-BA57-73CE7BECB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70D71-0744-DDA9-11AB-D50C6B22F093}"/>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B1E7F12F-96E6-A3D0-3776-F177602621DE}"/>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2. Gateway and Backhaul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FAF9B18-3ED1-379C-E541-B424A052EC6A}"/>
              </a:ext>
            </a:extLst>
          </p:cNvPr>
          <p:cNvSpPr txBox="1"/>
          <p:nvPr/>
        </p:nvSpPr>
        <p:spPr>
          <a:xfrm>
            <a:off x="1686611" y="2430265"/>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Data collected from a smart object may need to be forwarded to a central station where data is processed.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D5BA41B-51CD-07C9-62FC-AAB104237F08}"/>
              </a:ext>
            </a:extLst>
          </p:cNvPr>
          <p:cNvSpPr txBox="1"/>
          <p:nvPr/>
        </p:nvSpPr>
        <p:spPr>
          <a:xfrm>
            <a:off x="1686612" y="3473629"/>
            <a:ext cx="9667186" cy="1815882"/>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As this station is often in a different location from the smart object, data directly received from the sensor through an access technology needs to be forwarded to another medium (the backhaul) and transported to the central station.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D66BCF3-106A-A55A-9FEC-47C8FA6AB249}"/>
              </a:ext>
            </a:extLst>
          </p:cNvPr>
          <p:cNvSpPr txBox="1"/>
          <p:nvPr/>
        </p:nvSpPr>
        <p:spPr>
          <a:xfrm>
            <a:off x="1686611" y="5378768"/>
            <a:ext cx="9667186"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Ex: A dedicated short-range communication (DSRC) allows vehicle-to-vehicle and vehicle-to-infrastructure communication.</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594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A47D3-2BDC-7C11-5D18-DC9649673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DA5CC-1A0B-02DF-9FD4-D99C4E46083E}"/>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03621342-06F3-96DE-2321-44AFCD812338}"/>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2. Gateway and Backhaul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DB24866-9D91-5F8E-D81E-7775B2B25F8F}"/>
              </a:ext>
            </a:extLst>
          </p:cNvPr>
          <p:cNvSpPr txBox="1"/>
          <p:nvPr/>
        </p:nvSpPr>
        <p:spPr>
          <a:xfrm>
            <a:off x="1687398" y="2421301"/>
            <a:ext cx="9666402" cy="523220"/>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The gateway is in charge of this inter-medium communication.</a:t>
            </a:r>
            <a:r>
              <a:rPr lang="en-IN" sz="2800" dirty="0">
                <a:solidFill>
                  <a:srgbClr val="C00000"/>
                </a:solidFill>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A944C973-39E4-334D-61CB-116B99950B3C}"/>
              </a:ext>
            </a:extLst>
          </p:cNvPr>
          <p:cNvSpPr txBox="1"/>
          <p:nvPr/>
        </p:nvSpPr>
        <p:spPr>
          <a:xfrm>
            <a:off x="1687398" y="4676073"/>
            <a:ext cx="9666402"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The gateway is often static. However, some IoT technologies do not apply this model.</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F6016CA-3510-D3DA-C890-393DA1A27877}"/>
              </a:ext>
            </a:extLst>
          </p:cNvPr>
          <p:cNvSpPr txBox="1"/>
          <p:nvPr/>
        </p:nvSpPr>
        <p:spPr>
          <a:xfrm>
            <a:off x="1687398" y="3476895"/>
            <a:ext cx="9666402" cy="954107"/>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In most cases, the smart objects are static or mobile within a limited area. </a:t>
            </a:r>
            <a:endParaRPr lang="en-IN" sz="28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283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024D6-FEED-8BA5-A34F-D0C14CAA4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06BE-F95D-5C06-AAE0-8E6EC0D7EC58}"/>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References</a:t>
            </a:r>
          </a:p>
        </p:txBody>
      </p:sp>
      <p:graphicFrame>
        <p:nvGraphicFramePr>
          <p:cNvPr id="16" name="Table 15">
            <a:extLst>
              <a:ext uri="{FF2B5EF4-FFF2-40B4-BE49-F238E27FC236}">
                <a16:creationId xmlns:a16="http://schemas.microsoft.com/office/drawing/2014/main" id="{D81A17D6-4E32-0889-716B-9BE2BC45EB94}"/>
              </a:ext>
            </a:extLst>
          </p:cNvPr>
          <p:cNvGraphicFramePr>
            <a:graphicFrameLocks noGrp="1"/>
          </p:cNvGraphicFramePr>
          <p:nvPr>
            <p:extLst>
              <p:ext uri="{D42A27DB-BD31-4B8C-83A1-F6EECF244321}">
                <p14:modId xmlns:p14="http://schemas.microsoft.com/office/powerpoint/2010/main" val="1961965069"/>
              </p:ext>
            </p:extLst>
          </p:nvPr>
        </p:nvGraphicFramePr>
        <p:xfrm>
          <a:off x="219955" y="1690688"/>
          <a:ext cx="11755224" cy="4655290"/>
        </p:xfrm>
        <a:graphic>
          <a:graphicData uri="http://schemas.openxmlformats.org/drawingml/2006/table">
            <a:tbl>
              <a:tblPr firstRow="1" bandRow="1">
                <a:tableStyleId>{5C22544A-7EE6-4342-B048-85BDC9FD1C3A}</a:tableStyleId>
              </a:tblPr>
              <a:tblGrid>
                <a:gridCol w="808416">
                  <a:extLst>
                    <a:ext uri="{9D8B030D-6E8A-4147-A177-3AD203B41FA5}">
                      <a16:colId xmlns:a16="http://schemas.microsoft.com/office/drawing/2014/main" val="3655342299"/>
                    </a:ext>
                  </a:extLst>
                </a:gridCol>
                <a:gridCol w="3196006">
                  <a:extLst>
                    <a:ext uri="{9D8B030D-6E8A-4147-A177-3AD203B41FA5}">
                      <a16:colId xmlns:a16="http://schemas.microsoft.com/office/drawing/2014/main" val="1263704228"/>
                    </a:ext>
                  </a:extLst>
                </a:gridCol>
                <a:gridCol w="4164354">
                  <a:extLst>
                    <a:ext uri="{9D8B030D-6E8A-4147-A177-3AD203B41FA5}">
                      <a16:colId xmlns:a16="http://schemas.microsoft.com/office/drawing/2014/main" val="3842286553"/>
                    </a:ext>
                  </a:extLst>
                </a:gridCol>
                <a:gridCol w="3586448">
                  <a:extLst>
                    <a:ext uri="{9D8B030D-6E8A-4147-A177-3AD203B41FA5}">
                      <a16:colId xmlns:a16="http://schemas.microsoft.com/office/drawing/2014/main" val="3124575777"/>
                    </a:ext>
                  </a:extLst>
                </a:gridCol>
              </a:tblGrid>
              <a:tr h="751661">
                <a:tc>
                  <a:txBody>
                    <a:bodyPr/>
                    <a:lstStyle/>
                    <a:p>
                      <a:pPr algn="ctr"/>
                      <a:r>
                        <a:rPr lang="en-US" sz="2000" dirty="0">
                          <a:latin typeface="Times New Roman" panose="02020603050405020304" pitchFamily="18" charset="0"/>
                          <a:cs typeface="Times New Roman" panose="02020603050405020304" pitchFamily="18" charset="0"/>
                        </a:rPr>
                        <a:t>Sl. No. </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Author/s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Title</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Publisher Details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650184">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Vijay </a:t>
                      </a:r>
                      <a:r>
                        <a:rPr lang="en-US" sz="2000" dirty="0" err="1">
                          <a:latin typeface="Times New Roman" panose="02020603050405020304" pitchFamily="18" charset="0"/>
                          <a:cs typeface="Times New Roman" panose="02020603050405020304" pitchFamily="18" charset="0"/>
                        </a:rPr>
                        <a:t>Madisetti</a:t>
                      </a:r>
                      <a:r>
                        <a:rPr lang="en-US" sz="2000" dirty="0">
                          <a:latin typeface="Times New Roman" panose="02020603050405020304" pitchFamily="18" charset="0"/>
                          <a:cs typeface="Times New Roman" panose="02020603050405020304" pitchFamily="18" charset="0"/>
                        </a:rPr>
                        <a:t> and Arshdeep </a:t>
                      </a:r>
                      <a:r>
                        <a:rPr lang="en-US" sz="2000" dirty="0" err="1">
                          <a:latin typeface="Times New Roman" panose="02020603050405020304" pitchFamily="18" charset="0"/>
                          <a:cs typeface="Times New Roman" panose="02020603050405020304" pitchFamily="18" charset="0"/>
                        </a:rPr>
                        <a:t>Bahga</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Internet of Things (A Hands-on-Approach) </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1</a:t>
                      </a:r>
                      <a:r>
                        <a:rPr lang="en-US" sz="2000" baseline="30000" dirty="0">
                          <a:latin typeface="Times New Roman" panose="02020603050405020304" pitchFamily="18" charset="0"/>
                          <a:cs typeface="Times New Roman" panose="02020603050405020304" pitchFamily="18" charset="0"/>
                        </a:rPr>
                        <a:t>st</a:t>
                      </a:r>
                      <a:r>
                        <a:rPr lang="en-US" sz="2000" dirty="0">
                          <a:latin typeface="Times New Roman" panose="02020603050405020304" pitchFamily="18" charset="0"/>
                          <a:cs typeface="Times New Roman" panose="02020603050405020304" pitchFamily="18" charset="0"/>
                        </a:rPr>
                        <a:t> Edition, VPT, 2014. (ISBN:978-8173719547)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394814"/>
                  </a:ext>
                </a:extLst>
              </a:tr>
              <a:tr h="650184">
                <a:tc>
                  <a:txBody>
                    <a:bodyPr/>
                    <a:lstStyle/>
                    <a:p>
                      <a:pPr algn="ctr"/>
                      <a:r>
                        <a:rPr lang="en-IN" sz="2000" dirty="0">
                          <a:latin typeface="Times New Roman" panose="02020603050405020304" pitchFamily="18" charset="0"/>
                          <a:cs typeface="Times New Roman" panose="02020603050405020304" pitchFamily="18" charset="0"/>
                        </a:rPr>
                        <a:t>2</a:t>
                      </a:r>
                    </a:p>
                  </a:txBody>
                  <a:tcPr/>
                </a:tc>
                <a:tc>
                  <a:txBody>
                    <a:bodyPr/>
                    <a:lstStyle/>
                    <a:p>
                      <a:pPr algn="just"/>
                      <a:r>
                        <a:rPr lang="en-IN" sz="2000" dirty="0">
                          <a:latin typeface="Times New Roman" panose="02020603050405020304" pitchFamily="18" charset="0"/>
                          <a:cs typeface="Times New Roman" panose="02020603050405020304" pitchFamily="18" charset="0"/>
                        </a:rPr>
                        <a:t>Raj Kamal </a:t>
                      </a:r>
                    </a:p>
                  </a:txBody>
                  <a:tcPr/>
                </a:tc>
                <a:tc>
                  <a:txBody>
                    <a:bodyPr/>
                    <a:lstStyle/>
                    <a:p>
                      <a:pPr algn="l"/>
                      <a:r>
                        <a:rPr lang="en-US" sz="2000" dirty="0">
                          <a:latin typeface="Times New Roman" panose="02020603050405020304" pitchFamily="18" charset="0"/>
                          <a:cs typeface="Times New Roman" panose="02020603050405020304" pitchFamily="18" charset="0"/>
                        </a:rPr>
                        <a:t>Internet of Things: Architecture and Design Principles</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1</a:t>
                      </a:r>
                      <a:r>
                        <a:rPr lang="en-US" sz="2000" baseline="30000" dirty="0">
                          <a:latin typeface="Times New Roman" panose="02020603050405020304" pitchFamily="18" charset="0"/>
                          <a:cs typeface="Times New Roman" panose="02020603050405020304" pitchFamily="18" charset="0"/>
                        </a:rPr>
                        <a:t>st</a:t>
                      </a:r>
                      <a:r>
                        <a:rPr lang="en-US" sz="2000" dirty="0">
                          <a:latin typeface="Times New Roman" panose="02020603050405020304" pitchFamily="18" charset="0"/>
                          <a:cs typeface="Times New Roman" panose="02020603050405020304" pitchFamily="18" charset="0"/>
                        </a:rPr>
                        <a:t> Edition, McGraw Hill Education, 2017.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1129779"/>
                  </a:ext>
                </a:extLst>
              </a:tr>
              <a:tr h="650184">
                <a:tc>
                  <a:txBody>
                    <a:bodyPr/>
                    <a:lstStyle/>
                    <a:p>
                      <a:pPr algn="ctr"/>
                      <a:r>
                        <a:rPr lang="en-IN" sz="2000" dirty="0">
                          <a:latin typeface="Times New Roman" panose="02020603050405020304" pitchFamily="18" charset="0"/>
                          <a:cs typeface="Times New Roman" panose="02020603050405020304" pitchFamily="18" charset="0"/>
                        </a:rPr>
                        <a:t>3</a:t>
                      </a:r>
                    </a:p>
                  </a:txBody>
                  <a:tcPr/>
                </a:tc>
                <a:tc>
                  <a:txBody>
                    <a:bodyPr/>
                    <a:lstStyle/>
                    <a:p>
                      <a:pPr algn="just"/>
                      <a:r>
                        <a:rPr lang="en-US" sz="2000" dirty="0">
                          <a:latin typeface="Times New Roman" panose="02020603050405020304" pitchFamily="18" charset="0"/>
                          <a:cs typeface="Times New Roman" panose="02020603050405020304" pitchFamily="18" charset="0"/>
                        </a:rPr>
                        <a:t>Cuno Pfister</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Getting Started with the Internet of Things</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O’Reilly Media, 2011, ISBN: 978-1-4493- 9357-1.</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3923057"/>
                  </a:ext>
                </a:extLst>
              </a:tr>
              <a:tr h="1800509">
                <a:tc>
                  <a:txBody>
                    <a:bodyPr/>
                    <a:lstStyle/>
                    <a:p>
                      <a:pPr algn="ctr"/>
                      <a:r>
                        <a:rPr lang="en-IN" sz="2000" dirty="0">
                          <a:latin typeface="Times New Roman" panose="02020603050405020304" pitchFamily="18" charset="0"/>
                          <a:cs typeface="Times New Roman" panose="02020603050405020304" pitchFamily="18" charset="0"/>
                        </a:rPr>
                        <a:t>4</a:t>
                      </a:r>
                    </a:p>
                  </a:txBody>
                  <a:tcPr/>
                </a:tc>
                <a:tc>
                  <a:txBody>
                    <a:bodyPr/>
                    <a:lstStyle/>
                    <a:p>
                      <a:pPr algn="l"/>
                      <a:r>
                        <a:rPr lang="en-US" sz="2000" dirty="0">
                          <a:latin typeface="Times New Roman" panose="02020603050405020304" pitchFamily="18" charset="0"/>
                          <a:cs typeface="Times New Roman" panose="02020603050405020304" pitchFamily="18" charset="0"/>
                        </a:rPr>
                        <a:t>Jan Holler, Vlasios </a:t>
                      </a:r>
                      <a:r>
                        <a:rPr lang="en-US" sz="2000" dirty="0" err="1">
                          <a:latin typeface="Times New Roman" panose="02020603050405020304" pitchFamily="18" charset="0"/>
                          <a:cs typeface="Times New Roman" panose="02020603050405020304" pitchFamily="18" charset="0"/>
                        </a:rPr>
                        <a:t>Tsiatsis</a:t>
                      </a:r>
                      <a:r>
                        <a:rPr lang="en-US" sz="2000" dirty="0">
                          <a:latin typeface="Times New Roman" panose="02020603050405020304" pitchFamily="18" charset="0"/>
                          <a:cs typeface="Times New Roman" panose="02020603050405020304" pitchFamily="18" charset="0"/>
                        </a:rPr>
                        <a:t>, Catherine Mulligan, Stefan </a:t>
                      </a:r>
                      <a:r>
                        <a:rPr lang="en-US" sz="2000" dirty="0" err="1">
                          <a:latin typeface="Times New Roman" panose="02020603050405020304" pitchFamily="18" charset="0"/>
                          <a:cs typeface="Times New Roman" panose="02020603050405020304" pitchFamily="18" charset="0"/>
                        </a:rPr>
                        <a:t>Avesand</a:t>
                      </a:r>
                      <a:r>
                        <a:rPr lang="en-US" sz="2000" dirty="0">
                          <a:latin typeface="Times New Roman" panose="02020603050405020304" pitchFamily="18" charset="0"/>
                          <a:cs typeface="Times New Roman" panose="02020603050405020304" pitchFamily="18" charset="0"/>
                        </a:rPr>
                        <a:t>, Stamatis </a:t>
                      </a:r>
                      <a:r>
                        <a:rPr lang="en-US" sz="2000" dirty="0" err="1">
                          <a:latin typeface="Times New Roman" panose="02020603050405020304" pitchFamily="18" charset="0"/>
                          <a:cs typeface="Times New Roman" panose="02020603050405020304" pitchFamily="18" charset="0"/>
                        </a:rPr>
                        <a:t>Karnouskos</a:t>
                      </a:r>
                      <a:r>
                        <a:rPr lang="en-US" sz="2000" dirty="0">
                          <a:latin typeface="Times New Roman" panose="02020603050405020304" pitchFamily="18" charset="0"/>
                          <a:cs typeface="Times New Roman" panose="02020603050405020304" pitchFamily="18" charset="0"/>
                        </a:rPr>
                        <a:t>, David Boyle</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From Machine-</a:t>
                      </a:r>
                      <a:r>
                        <a:rPr lang="en-US" sz="2000" dirty="0" err="1">
                          <a:latin typeface="Times New Roman" panose="02020603050405020304" pitchFamily="18" charset="0"/>
                          <a:cs typeface="Times New Roman" panose="02020603050405020304" pitchFamily="18" charset="0"/>
                        </a:rPr>
                        <a:t>toMachine</a:t>
                      </a:r>
                      <a:r>
                        <a:rPr lang="en-US" sz="2000" dirty="0">
                          <a:latin typeface="Times New Roman" panose="02020603050405020304" pitchFamily="18" charset="0"/>
                          <a:cs typeface="Times New Roman" panose="02020603050405020304" pitchFamily="18" charset="0"/>
                        </a:rPr>
                        <a:t> to the Internet of Things: Introduction to a New Age of Intelligence</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1</a:t>
                      </a:r>
                      <a:r>
                        <a:rPr lang="en-US" sz="2000" baseline="30000" dirty="0">
                          <a:latin typeface="Times New Roman" panose="02020603050405020304" pitchFamily="18" charset="0"/>
                          <a:cs typeface="Times New Roman" panose="02020603050405020304" pitchFamily="18" charset="0"/>
                        </a:rPr>
                        <a:t>st</a:t>
                      </a:r>
                      <a:r>
                        <a:rPr lang="en-US" sz="2000" dirty="0">
                          <a:latin typeface="Times New Roman" panose="02020603050405020304" pitchFamily="18" charset="0"/>
                          <a:cs typeface="Times New Roman" panose="02020603050405020304" pitchFamily="18" charset="0"/>
                        </a:rPr>
                        <a:t> Edition, Academic Press, 2014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1853639"/>
                  </a:ext>
                </a:extLst>
              </a:tr>
            </a:tbl>
          </a:graphicData>
        </a:graphic>
      </p:graphicFrame>
    </p:spTree>
    <p:extLst>
      <p:ext uri="{BB962C8B-B14F-4D97-AF65-F5344CB8AC3E}">
        <p14:creationId xmlns:p14="http://schemas.microsoft.com/office/powerpoint/2010/main" val="11774455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59FB2-D0DE-F85E-F88C-CA073385E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DD338-8E4A-4ED6-D6CF-3BA740E341C1}"/>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05C212F7-2916-542C-F802-A0D641B8380A}"/>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2. Gateway and Backhaul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1E49CB-DA14-F3DC-E26A-703819352FA7}"/>
              </a:ext>
            </a:extLst>
          </p:cNvPr>
          <p:cNvSpPr txBox="1"/>
          <p:nvPr/>
        </p:nvSpPr>
        <p:spPr>
          <a:xfrm>
            <a:off x="1686611" y="2430265"/>
            <a:ext cx="9667187" cy="1815882"/>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When the smart object’s operation is controlled from a local site, and when the environment is stable (for example, factory or oil and gas field), Ethernet can be used as a backhaul. </a:t>
            </a:r>
          </a:p>
          <a:p>
            <a:pPr algn="just"/>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92482C3-C2D7-B5D3-4C0C-8516D1BD8505}"/>
              </a:ext>
            </a:extLst>
          </p:cNvPr>
          <p:cNvSpPr txBox="1"/>
          <p:nvPr/>
        </p:nvSpPr>
        <p:spPr>
          <a:xfrm>
            <a:off x="1686611" y="4246147"/>
            <a:ext cx="9667186"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WiMAX (802.16) is an example of a longer-range technology. WiMAX can achieve ranges of up to 50 kilometers with rates of up to 70 Mbps. </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57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86DBD-0104-4BE2-D563-61FF6D940C44}"/>
              </a:ext>
            </a:extLst>
          </p:cNvPr>
          <p:cNvPicPr>
            <a:picLocks noChangeAspect="1"/>
          </p:cNvPicPr>
          <p:nvPr/>
        </p:nvPicPr>
        <p:blipFill>
          <a:blip r:embed="rId2"/>
          <a:stretch>
            <a:fillRect/>
          </a:stretch>
        </p:blipFill>
        <p:spPr>
          <a:xfrm>
            <a:off x="1452166" y="128337"/>
            <a:ext cx="8892577" cy="6320509"/>
          </a:xfrm>
          <a:prstGeom prst="rect">
            <a:avLst/>
          </a:prstGeom>
        </p:spPr>
      </p:pic>
      <p:sp>
        <p:nvSpPr>
          <p:cNvPr id="6" name="TextBox 5">
            <a:extLst>
              <a:ext uri="{FF2B5EF4-FFF2-40B4-BE49-F238E27FC236}">
                <a16:creationId xmlns:a16="http://schemas.microsoft.com/office/drawing/2014/main" id="{ABE26483-5224-D2C4-03F0-93C6DA0A966C}"/>
              </a:ext>
            </a:extLst>
          </p:cNvPr>
          <p:cNvSpPr txBox="1"/>
          <p:nvPr/>
        </p:nvSpPr>
        <p:spPr>
          <a:xfrm>
            <a:off x="1452166" y="6419092"/>
            <a:ext cx="9609221" cy="430887"/>
          </a:xfrm>
          <a:prstGeom prst="rect">
            <a:avLst/>
          </a:prstGeom>
          <a:noFill/>
        </p:spPr>
        <p:txBody>
          <a:bodyPr wrap="square">
            <a:spAutoFit/>
          </a:bodyPr>
          <a:lstStyle/>
          <a:p>
            <a:r>
              <a:rPr lang="en-US" sz="2200" dirty="0">
                <a:solidFill>
                  <a:srgbClr val="FF3399"/>
                </a:solidFill>
                <a:latin typeface="Times New Roman" panose="02020603050405020304" pitchFamily="18" charset="0"/>
                <a:cs typeface="Times New Roman" panose="02020603050405020304" pitchFamily="18" charset="0"/>
              </a:rPr>
              <a:t>Table 2-4 :Architectural Considerations for </a:t>
            </a:r>
            <a:r>
              <a:rPr lang="en-US" sz="2200" dirty="0" err="1">
                <a:solidFill>
                  <a:srgbClr val="FF3399"/>
                </a:solidFill>
                <a:latin typeface="Times New Roman" panose="02020603050405020304" pitchFamily="18" charset="0"/>
                <a:cs typeface="Times New Roman" panose="02020603050405020304" pitchFamily="18" charset="0"/>
              </a:rPr>
              <a:t>WiMax</a:t>
            </a:r>
            <a:r>
              <a:rPr lang="en-US" sz="2200" dirty="0">
                <a:solidFill>
                  <a:srgbClr val="FF3399"/>
                </a:solidFill>
                <a:latin typeface="Times New Roman" panose="02020603050405020304" pitchFamily="18" charset="0"/>
                <a:cs typeface="Times New Roman" panose="02020603050405020304" pitchFamily="18" charset="0"/>
              </a:rPr>
              <a:t> and Cellular Technologies</a:t>
            </a:r>
            <a:endParaRPr lang="en-IN" sz="22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27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6F424-DEA9-36F1-3D6F-099C7838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E9F72-9C1C-778C-B4D0-8D74439E3BD7}"/>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3241A44D-68A6-0C19-4404-410CB14F8B3C}"/>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3. Network Transport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868B24A-4AC8-690C-9763-4D342775C8F4}"/>
              </a:ext>
            </a:extLst>
          </p:cNvPr>
          <p:cNvSpPr txBox="1"/>
          <p:nvPr/>
        </p:nvSpPr>
        <p:spPr>
          <a:xfrm>
            <a:off x="1686611" y="2630723"/>
            <a:ext cx="9667187"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We know that a hierarchical communication architecture in which a series of smart objects report to a gateway that conveys the reported data over another medium and up to a central station.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7A92014-266D-FCA1-666C-B9CD961E51F4}"/>
              </a:ext>
            </a:extLst>
          </p:cNvPr>
          <p:cNvSpPr txBox="1"/>
          <p:nvPr/>
        </p:nvSpPr>
        <p:spPr>
          <a:xfrm>
            <a:off x="1686611" y="4406974"/>
            <a:ext cx="9667187"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However, practical implementations are often flexible, with multiple transversal communication paths </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372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976BB-9316-2596-D75A-C9218BADA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87930-BBC8-11FB-F609-45010160BEDC}"/>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C107727D-C4F0-0E16-5B1C-ADD299F7DAE6}"/>
              </a:ext>
            </a:extLst>
          </p:cNvPr>
          <p:cNvSpPr txBox="1"/>
          <p:nvPr/>
        </p:nvSpPr>
        <p:spPr>
          <a:xfrm>
            <a:off x="838200" y="2678910"/>
            <a:ext cx="10246896"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Communication Structure involve</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540160-1D62-48BD-9385-702492AF1F6D}"/>
              </a:ext>
            </a:extLst>
          </p:cNvPr>
          <p:cNvSpPr txBox="1"/>
          <p:nvPr/>
        </p:nvSpPr>
        <p:spPr>
          <a:xfrm>
            <a:off x="1686612" y="3312581"/>
            <a:ext cx="2243705"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Peer to peer</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1F5119-D0A9-465F-13DD-7A71B4195442}"/>
              </a:ext>
            </a:extLst>
          </p:cNvPr>
          <p:cNvSpPr txBox="1"/>
          <p:nvPr/>
        </p:nvSpPr>
        <p:spPr>
          <a:xfrm>
            <a:off x="1686612" y="3941707"/>
            <a:ext cx="2692884" cy="523220"/>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Point-to-point</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B48BB7-D44F-018F-7C56-D5556F030392}"/>
              </a:ext>
            </a:extLst>
          </p:cNvPr>
          <p:cNvSpPr txBox="1"/>
          <p:nvPr/>
        </p:nvSpPr>
        <p:spPr>
          <a:xfrm>
            <a:off x="1686612" y="4570833"/>
            <a:ext cx="3093936" cy="523220"/>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Point-to-multipoint</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FDB030-DC09-E48E-EEC8-03AB3796D199}"/>
              </a:ext>
            </a:extLst>
          </p:cNvPr>
          <p:cNvSpPr txBox="1"/>
          <p:nvPr/>
        </p:nvSpPr>
        <p:spPr>
          <a:xfrm>
            <a:off x="1686612" y="5199959"/>
            <a:ext cx="8909199" cy="954107"/>
          </a:xfrm>
          <a:prstGeom prst="rect">
            <a:avLst/>
          </a:prstGeom>
          <a:noFill/>
        </p:spPr>
        <p:txBody>
          <a:bodyPr wrap="square">
            <a:spAutoFit/>
          </a:bodyPr>
          <a:lstStyle/>
          <a:p>
            <a:pPr algn="just"/>
            <a:r>
              <a:rPr lang="en-US" sz="2800" dirty="0">
                <a:solidFill>
                  <a:srgbClr val="0070C0"/>
                </a:solidFill>
                <a:latin typeface="Times New Roman" panose="02020603050405020304" pitchFamily="18" charset="0"/>
                <a:cs typeface="Times New Roman" panose="02020603050405020304" pitchFamily="18" charset="0"/>
              </a:rPr>
              <a:t>unicast and multicast communications (software update to one or multiple systems)</a:t>
            </a:r>
            <a:endParaRPr lang="en-IN" sz="2800" dirty="0">
              <a:solidFill>
                <a:srgbClr val="0070C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85032A9-B6D2-574F-1EAC-3FE60D84745B}"/>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3. Network Transport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40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4" grpId="0"/>
      <p:bldP spid="7"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80998-E601-B830-13AE-AF935DCBA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F3638-0EF1-850B-840E-A382502C8454}"/>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632E7AA9-E76C-32EB-6EB1-D8DD9F82BF7C}"/>
              </a:ext>
            </a:extLst>
          </p:cNvPr>
          <p:cNvSpPr txBox="1"/>
          <p:nvPr/>
        </p:nvSpPr>
        <p:spPr>
          <a:xfrm>
            <a:off x="1682705" y="2405917"/>
            <a:ext cx="10246896" cy="523220"/>
          </a:xfrm>
          <a:prstGeom prst="rect">
            <a:avLst/>
          </a:prstGeom>
          <a:noFill/>
        </p:spPr>
        <p:txBody>
          <a:bodyPr wrap="square">
            <a:spAutoFit/>
          </a:bodyPr>
          <a:lstStyle/>
          <a:p>
            <a:pPr algn="just"/>
            <a:r>
              <a:rPr lang="en-IN" sz="2800" dirty="0">
                <a:solidFill>
                  <a:srgbClr val="7030A0"/>
                </a:solidFill>
                <a:latin typeface="Times New Roman" panose="02020603050405020304" pitchFamily="18" charset="0"/>
                <a:cs typeface="Times New Roman" panose="02020603050405020304" pitchFamily="18" charset="0"/>
              </a:rPr>
              <a:t>communication occurs over multiple media </a:t>
            </a:r>
          </a:p>
        </p:txBody>
      </p:sp>
      <p:sp>
        <p:nvSpPr>
          <p:cNvPr id="6" name="TextBox 5">
            <a:extLst>
              <a:ext uri="{FF2B5EF4-FFF2-40B4-BE49-F238E27FC236}">
                <a16:creationId xmlns:a16="http://schemas.microsoft.com/office/drawing/2014/main" id="{7973A43D-50CE-8E78-8062-DD52C41B9FA0}"/>
              </a:ext>
            </a:extLst>
          </p:cNvPr>
          <p:cNvSpPr txBox="1"/>
          <p:nvPr/>
        </p:nvSpPr>
        <p:spPr>
          <a:xfrm>
            <a:off x="1682704" y="3300253"/>
            <a:ext cx="9671095"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For ex: power lines inside our house or a short range wireless system like indoor Wi-Fi and/or ZigBee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86D282B-7FEE-8FD3-A35B-A34CFF2BF821}"/>
              </a:ext>
            </a:extLst>
          </p:cNvPr>
          <p:cNvSpPr txBox="1"/>
          <p:nvPr/>
        </p:nvSpPr>
        <p:spPr>
          <a:xfrm>
            <a:off x="1682703" y="4602073"/>
            <a:ext cx="9671095"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A longer-range wireless system to the gateway, and yet another wireless or wired medium for backhaul transmission.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E48DDF3-C834-2405-71BA-F684454C198D}"/>
              </a:ext>
            </a:extLst>
          </p:cNvPr>
          <p:cNvSpPr txBox="1"/>
          <p:nvPr/>
        </p:nvSpPr>
        <p:spPr>
          <a:xfrm>
            <a:off x="1682702" y="5903893"/>
            <a:ext cx="9671096" cy="954107"/>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To allow for such communication structure, a network protocol with specific characteristics needs to be implemented.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AB3B85-FE7B-BC5F-7D15-A40FA42D4CAD}"/>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3. Network Transport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97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7" grpId="0"/>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DEF8E-BDA1-86D6-0AC5-33F12E17E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CB8F2-3388-A99F-87CB-FB55A25ACDEF}"/>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EF42C2FB-5800-2004-9AF5-1B41F73252BB}"/>
              </a:ext>
            </a:extLst>
          </p:cNvPr>
          <p:cNvSpPr txBox="1"/>
          <p:nvPr/>
        </p:nvSpPr>
        <p:spPr>
          <a:xfrm>
            <a:off x="838199" y="1796594"/>
            <a:ext cx="10246896" cy="954107"/>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The protocol needs to be open and standard-based to accommodate multiple industries and multiple media. </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B0698F4-43AA-AA35-2179-BC19A6AEBAD5}"/>
              </a:ext>
            </a:extLst>
          </p:cNvPr>
          <p:cNvSpPr txBox="1"/>
          <p:nvPr/>
        </p:nvSpPr>
        <p:spPr>
          <a:xfrm>
            <a:off x="838197" y="2882970"/>
            <a:ext cx="10515600"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Scalability (to accommodate thousands or millions of sensors in a single network) and security are also common requirements.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3D015CB-E0EB-9585-68A0-FFF7603B8CF4}"/>
              </a:ext>
            </a:extLst>
          </p:cNvPr>
          <p:cNvSpPr txBox="1"/>
          <p:nvPr/>
        </p:nvSpPr>
        <p:spPr>
          <a:xfrm>
            <a:off x="838198" y="4184791"/>
            <a:ext cx="10515599" cy="523220"/>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IP is a protocol that matches all these requirements.</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7F9585-DEF8-5D7A-6AC4-D660A31661C2}"/>
              </a:ext>
            </a:extLst>
          </p:cNvPr>
          <p:cNvSpPr txBox="1"/>
          <p:nvPr/>
        </p:nvSpPr>
        <p:spPr>
          <a:xfrm>
            <a:off x="838197" y="5055725"/>
            <a:ext cx="10515598" cy="1384995"/>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The flexibility of IP allows this protocol to be embedded in objects of very different natures, exchanging information over very different media, including low-power, lossy, and low-bandwidth networks.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96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1651-449A-0D80-CBE7-54EF21F0A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0C914-12DC-8CC6-CF8B-402D594B8942}"/>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7" name="TextBox 6">
            <a:extLst>
              <a:ext uri="{FF2B5EF4-FFF2-40B4-BE49-F238E27FC236}">
                <a16:creationId xmlns:a16="http://schemas.microsoft.com/office/drawing/2014/main" id="{EC621965-3525-4271-D405-D496BFF3FDAD}"/>
              </a:ext>
            </a:extLst>
          </p:cNvPr>
          <p:cNvSpPr txBox="1"/>
          <p:nvPr/>
        </p:nvSpPr>
        <p:spPr>
          <a:xfrm>
            <a:off x="693818" y="2280440"/>
            <a:ext cx="10515598" cy="1815882"/>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Finally, the transport layer protocols built above IP (UDP and TCP) can easily be leveraged to decide whether the network should control the data packet delivery (with TCP) or whether the control task should be left to the application (UDP).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5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63A52-02C7-0116-C619-4DB9C75F8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825B8-7478-34DE-6690-985EA7D00C5F}"/>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9A70A2D1-C683-89BF-42BB-1A40252C7D23}"/>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4. IoT Network Management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3689A43-7D2B-F8FA-B11B-D64DF4A0DC9C}"/>
              </a:ext>
            </a:extLst>
          </p:cNvPr>
          <p:cNvSpPr txBox="1"/>
          <p:nvPr/>
        </p:nvSpPr>
        <p:spPr>
          <a:xfrm>
            <a:off x="1686611" y="2630723"/>
            <a:ext cx="9667187"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IP, TCP, and UDP bring connectivity to IoT networks.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AE9C9CB-3435-83A4-7C51-B9A341090DD5}"/>
              </a:ext>
            </a:extLst>
          </p:cNvPr>
          <p:cNvSpPr txBox="1"/>
          <p:nvPr/>
        </p:nvSpPr>
        <p:spPr>
          <a:xfrm>
            <a:off x="1686611" y="3400953"/>
            <a:ext cx="9667187"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Upper-layer protocols need to take care of data transmission between the smart objects and other systems.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4972A0-4618-6DA0-56FE-50FC74FCD7FE}"/>
              </a:ext>
            </a:extLst>
          </p:cNvPr>
          <p:cNvSpPr txBox="1"/>
          <p:nvPr/>
        </p:nvSpPr>
        <p:spPr>
          <a:xfrm>
            <a:off x="1686611" y="4602070"/>
            <a:ext cx="9667186"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Multiple protocols have been created to solve IoT data communication problems.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2F671A-E0C7-7328-2E73-C9FCD1E30259}"/>
              </a:ext>
            </a:extLst>
          </p:cNvPr>
          <p:cNvSpPr txBox="1"/>
          <p:nvPr/>
        </p:nvSpPr>
        <p:spPr>
          <a:xfrm>
            <a:off x="1686611" y="5803187"/>
            <a:ext cx="9667186" cy="954107"/>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Some networks depends on a push model and some other networks depends on a pull model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858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4"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F0DDD-9CA0-71F6-D64F-B08C5B74B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E6854-C3CE-480B-330A-50D4E8F7ED73}"/>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D583976F-6E0F-C059-750C-692C4CED2E99}"/>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4. IoT Network Management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9E863FB-4185-9C78-1008-7D019F5B5957}"/>
              </a:ext>
            </a:extLst>
          </p:cNvPr>
          <p:cNvSpPr txBox="1"/>
          <p:nvPr/>
        </p:nvSpPr>
        <p:spPr>
          <a:xfrm>
            <a:off x="1686611" y="2425720"/>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some IoT implementers have suggested HTTP which has a client and server component.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F65871B-3078-894E-B255-5DADD4C767CF}"/>
              </a:ext>
            </a:extLst>
          </p:cNvPr>
          <p:cNvSpPr txBox="1"/>
          <p:nvPr/>
        </p:nvSpPr>
        <p:spPr>
          <a:xfrm>
            <a:off x="1686610" y="3637816"/>
            <a:ext cx="9667187"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But HTTP is something of a fat protocol and was not designed to operate in constrained environments with low memory, low power, low bandwidth, and a high rate of packet failure.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D9DCEB-0048-E1FA-6523-C61CEA7D34B0}"/>
              </a:ext>
            </a:extLst>
          </p:cNvPr>
          <p:cNvSpPr txBox="1"/>
          <p:nvPr/>
        </p:nvSpPr>
        <p:spPr>
          <a:xfrm>
            <a:off x="1686612" y="5280800"/>
            <a:ext cx="9667186"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Despite these limitations, other web derived protocols have been suggested for the IoT space. </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5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0442-C45F-0605-D012-7A069C63E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EEFA8-1672-F439-FB78-574E89AF5B46}"/>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809298E3-6A78-783C-732A-17B96005C415}"/>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4. IoT Network Management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8AFEAA9-2AF8-0AD2-ABBE-D57D60F254E6}"/>
              </a:ext>
            </a:extLst>
          </p:cNvPr>
          <p:cNvSpPr txBox="1"/>
          <p:nvPr/>
        </p:nvSpPr>
        <p:spPr>
          <a:xfrm>
            <a:off x="1262406" y="2369979"/>
            <a:ext cx="10091394" cy="4401205"/>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rgbClr val="FF3399"/>
                </a:solidFill>
                <a:latin typeface="Times New Roman" panose="02020603050405020304" pitchFamily="18" charset="0"/>
                <a:cs typeface="Times New Roman" panose="02020603050405020304" pitchFamily="18" charset="0"/>
              </a:rPr>
              <a:t>One example is WebSocket. </a:t>
            </a:r>
          </a:p>
          <a:p>
            <a:pPr marL="457200" indent="-457200" algn="just">
              <a:buFont typeface="Wingdings" panose="05000000000000000000" pitchFamily="2" charset="2"/>
              <a:buChar char="q"/>
            </a:pPr>
            <a:endParaRPr lang="en-US" sz="2800" dirty="0">
              <a:solidFill>
                <a:srgbClr val="9900CC"/>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WebSocket is part of the HTML5 specification, and provides a simple bidirectional connection over a single connection</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chemeClr val="accent2">
                    <a:lumMod val="75000"/>
                  </a:schemeClr>
                </a:solidFill>
                <a:latin typeface="Times New Roman" panose="02020603050405020304" pitchFamily="18" charset="0"/>
                <a:cs typeface="Times New Roman" panose="02020603050405020304" pitchFamily="18" charset="0"/>
              </a:rPr>
              <a:t>WebSocket is often combined with other protocols, such as MQTT to handle the IoT-specific part of the communication</a:t>
            </a:r>
            <a:r>
              <a:rPr lang="en-US" sz="2800" dirty="0">
                <a:solidFill>
                  <a:srgbClr val="C0000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q"/>
            </a:pPr>
            <a:endParaRPr lang="en-US" sz="2800" dirty="0">
              <a:solidFill>
                <a:srgbClr val="C0000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rgbClr val="C00000"/>
                </a:solidFill>
                <a:latin typeface="Times New Roman" panose="02020603050405020304" pitchFamily="18" charset="0"/>
                <a:cs typeface="Times New Roman" panose="02020603050405020304" pitchFamily="18" charset="0"/>
              </a:rPr>
              <a:t>With the same logic of reusing well-known methods, Extensible Messaging and Presence Protocol (XMPP) was created. </a:t>
            </a:r>
            <a:endParaRPr lang="en-IN"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5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F5BD-2DAF-1779-0887-63E4B16CC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F4C33-4770-3ECE-8554-47956822B891}"/>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Web link</a:t>
            </a:r>
          </a:p>
        </p:txBody>
      </p:sp>
      <p:graphicFrame>
        <p:nvGraphicFramePr>
          <p:cNvPr id="16" name="Table 15">
            <a:extLst>
              <a:ext uri="{FF2B5EF4-FFF2-40B4-BE49-F238E27FC236}">
                <a16:creationId xmlns:a16="http://schemas.microsoft.com/office/drawing/2014/main" id="{4BAA26DB-2CD4-56C5-B2C6-34E8828EC8B0}"/>
              </a:ext>
            </a:extLst>
          </p:cNvPr>
          <p:cNvGraphicFramePr>
            <a:graphicFrameLocks noGrp="1"/>
          </p:cNvGraphicFramePr>
          <p:nvPr>
            <p:extLst>
              <p:ext uri="{D42A27DB-BD31-4B8C-83A1-F6EECF244321}">
                <p14:modId xmlns:p14="http://schemas.microsoft.com/office/powerpoint/2010/main" val="2721627514"/>
              </p:ext>
            </p:extLst>
          </p:nvPr>
        </p:nvGraphicFramePr>
        <p:xfrm>
          <a:off x="2133600" y="1615273"/>
          <a:ext cx="8113335" cy="1561559"/>
        </p:xfrm>
        <a:graphic>
          <a:graphicData uri="http://schemas.openxmlformats.org/drawingml/2006/table">
            <a:tbl>
              <a:tblPr firstRow="1" bandRow="1">
                <a:tableStyleId>{5C22544A-7EE6-4342-B048-85BDC9FD1C3A}</a:tableStyleId>
              </a:tblPr>
              <a:tblGrid>
                <a:gridCol w="1637927">
                  <a:extLst>
                    <a:ext uri="{9D8B030D-6E8A-4147-A177-3AD203B41FA5}">
                      <a16:colId xmlns:a16="http://schemas.microsoft.com/office/drawing/2014/main" val="3655342299"/>
                    </a:ext>
                  </a:extLst>
                </a:gridCol>
                <a:gridCol w="6475408">
                  <a:extLst>
                    <a:ext uri="{9D8B030D-6E8A-4147-A177-3AD203B41FA5}">
                      <a16:colId xmlns:a16="http://schemas.microsoft.com/office/drawing/2014/main" val="1263704228"/>
                    </a:ext>
                  </a:extLst>
                </a:gridCol>
              </a:tblGrid>
              <a:tr h="572001">
                <a:tc>
                  <a:txBody>
                    <a:bodyPr/>
                    <a:lstStyle/>
                    <a:p>
                      <a:pPr algn="ctr"/>
                      <a:r>
                        <a:rPr lang="en-US" sz="2400" dirty="0">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Web Link</a:t>
                      </a:r>
                    </a:p>
                  </a:txBody>
                  <a:tcPr/>
                </a:tc>
                <a:extLst>
                  <a:ext uri="{0D108BD9-81ED-4DB2-BD59-A6C34878D82A}">
                    <a16:rowId xmlns:a16="http://schemas.microsoft.com/office/drawing/2014/main" val="343768887"/>
                  </a:ext>
                </a:extLst>
              </a:tr>
              <a:tr h="494779">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https://nptel.ac.in/courses/106/105/106105195/</a:t>
                      </a:r>
                    </a:p>
                  </a:txBody>
                  <a:tcPr/>
                </a:tc>
                <a:extLst>
                  <a:ext uri="{0D108BD9-81ED-4DB2-BD59-A6C34878D82A}">
                    <a16:rowId xmlns:a16="http://schemas.microsoft.com/office/drawing/2014/main" val="1478394814"/>
                  </a:ext>
                </a:extLst>
              </a:tr>
              <a:tr h="494779">
                <a:tc>
                  <a:txBody>
                    <a:bodyPr/>
                    <a:lstStyle/>
                    <a:p>
                      <a:pPr algn="ctr"/>
                      <a:r>
                        <a:rPr lang="en-IN" sz="2400" dirty="0">
                          <a:latin typeface="Times New Roman" panose="02020603050405020304" pitchFamily="18" charset="0"/>
                          <a:cs typeface="Times New Roman" panose="02020603050405020304" pitchFamily="18" charset="0"/>
                        </a:rPr>
                        <a:t>2</a:t>
                      </a:r>
                    </a:p>
                  </a:txBody>
                  <a:tcPr/>
                </a:tc>
                <a:tc>
                  <a:txBody>
                    <a:bodyPr/>
                    <a:lstStyle/>
                    <a:p>
                      <a:pPr algn="ctr"/>
                      <a:r>
                        <a:rPr lang="en-IN" sz="2400" dirty="0">
                          <a:latin typeface="Times New Roman" panose="02020603050405020304" pitchFamily="18" charset="0"/>
                          <a:cs typeface="Times New Roman" panose="02020603050405020304" pitchFamily="18" charset="0"/>
                        </a:rPr>
                        <a:t> https://nptel.ac.in/courses/106/105/106105166/</a:t>
                      </a:r>
                    </a:p>
                  </a:txBody>
                  <a:tcPr/>
                </a:tc>
                <a:extLst>
                  <a:ext uri="{0D108BD9-81ED-4DB2-BD59-A6C34878D82A}">
                    <a16:rowId xmlns:a16="http://schemas.microsoft.com/office/drawing/2014/main" val="3651129779"/>
                  </a:ext>
                </a:extLst>
              </a:tr>
            </a:tbl>
          </a:graphicData>
        </a:graphic>
      </p:graphicFrame>
      <p:pic>
        <p:nvPicPr>
          <p:cNvPr id="4" name="Picture 3">
            <a:extLst>
              <a:ext uri="{FF2B5EF4-FFF2-40B4-BE49-F238E27FC236}">
                <a16:creationId xmlns:a16="http://schemas.microsoft.com/office/drawing/2014/main" id="{3360244D-B6FC-7DA7-C4D6-BE14C31E99D9}"/>
              </a:ext>
            </a:extLst>
          </p:cNvPr>
          <p:cNvPicPr>
            <a:picLocks noChangeAspect="1"/>
          </p:cNvPicPr>
          <p:nvPr/>
        </p:nvPicPr>
        <p:blipFill>
          <a:blip r:embed="rId3"/>
          <a:stretch>
            <a:fillRect/>
          </a:stretch>
        </p:blipFill>
        <p:spPr>
          <a:xfrm>
            <a:off x="1848351" y="4074359"/>
            <a:ext cx="8287907" cy="1876687"/>
          </a:xfrm>
          <a:prstGeom prst="rect">
            <a:avLst/>
          </a:prstGeom>
        </p:spPr>
      </p:pic>
    </p:spTree>
    <p:extLst>
      <p:ext uri="{BB962C8B-B14F-4D97-AF65-F5344CB8AC3E}">
        <p14:creationId xmlns:p14="http://schemas.microsoft.com/office/powerpoint/2010/main" val="3641226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7F70D-4A83-DED4-3344-14355F1CB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F3375-E2BD-478D-3EC0-AB1BBEB14076}"/>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02B15466-3F99-EC44-0504-6F82A1564EED}"/>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4. IoT Network Management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8A58BFC-761D-49F4-4735-6FD60F510D25}"/>
              </a:ext>
            </a:extLst>
          </p:cNvPr>
          <p:cNvSpPr txBox="1"/>
          <p:nvPr/>
        </p:nvSpPr>
        <p:spPr>
          <a:xfrm>
            <a:off x="1686611" y="2425720"/>
            <a:ext cx="9667187" cy="3970318"/>
          </a:xfrm>
          <a:prstGeom prst="rect">
            <a:avLst/>
          </a:prstGeom>
          <a:noFill/>
        </p:spPr>
        <p:txBody>
          <a:bodyPr wrap="square">
            <a:spAutoFit/>
          </a:bodyPr>
          <a:lstStyle/>
          <a:p>
            <a:pPr marL="457200" indent="-457200" algn="just">
              <a:buFont typeface="Arial" panose="020B0604020202020204" pitchFamily="34" charset="0"/>
              <a:buChar char="•"/>
            </a:pPr>
            <a:r>
              <a:rPr lang="en-US" sz="2800" dirty="0">
                <a:solidFill>
                  <a:srgbClr val="9900CC"/>
                </a:solidFill>
                <a:latin typeface="Times New Roman" panose="02020603050405020304" pitchFamily="18" charset="0"/>
                <a:cs typeface="Times New Roman" panose="02020603050405020304" pitchFamily="18" charset="0"/>
              </a:rPr>
              <a:t>XMPP is based on instant messaging and presence. </a:t>
            </a:r>
          </a:p>
          <a:p>
            <a:pPr marL="457200" indent="-457200" algn="just">
              <a:buFont typeface="Arial" panose="020B0604020202020204" pitchFamily="34" charset="0"/>
              <a:buChar char="•"/>
            </a:pPr>
            <a:endParaRPr lang="en-US" sz="2800" dirty="0">
              <a:solidFill>
                <a:srgbClr val="9900CC"/>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C00000"/>
                </a:solidFill>
                <a:latin typeface="Times New Roman" panose="02020603050405020304" pitchFamily="18" charset="0"/>
                <a:cs typeface="Times New Roman" panose="02020603050405020304" pitchFamily="18" charset="0"/>
              </a:rPr>
              <a:t>It allows the exchange of data between two or more systems and supports presence and contact list maintenance </a:t>
            </a:r>
          </a:p>
          <a:p>
            <a:pPr marL="457200" indent="-457200" algn="just">
              <a:buFont typeface="Arial" panose="020B0604020202020204" pitchFamily="34" charset="0"/>
              <a:buChar char="•"/>
            </a:pPr>
            <a:endParaRPr lang="en-US" sz="2800" dirty="0">
              <a:solidFill>
                <a:srgbClr val="9900CC"/>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FFC000"/>
                </a:solidFill>
                <a:latin typeface="Times New Roman" panose="02020603050405020304" pitchFamily="18" charset="0"/>
                <a:cs typeface="Times New Roman" panose="02020603050405020304" pitchFamily="18" charset="0"/>
              </a:rPr>
              <a:t>To respond to the limits of web-based protocols, another protocol was created by the IETF Constrained Restful Environments (</a:t>
            </a:r>
            <a:r>
              <a:rPr lang="en-US" sz="2800" dirty="0" err="1">
                <a:solidFill>
                  <a:srgbClr val="FFC000"/>
                </a:solidFill>
                <a:latin typeface="Times New Roman" panose="02020603050405020304" pitchFamily="18" charset="0"/>
                <a:cs typeface="Times New Roman" panose="02020603050405020304" pitchFamily="18" charset="0"/>
              </a:rPr>
              <a:t>CoRE</a:t>
            </a:r>
            <a:r>
              <a:rPr lang="en-US" sz="2800" dirty="0">
                <a:solidFill>
                  <a:srgbClr val="FFC000"/>
                </a:solidFill>
                <a:latin typeface="Times New Roman" panose="02020603050405020304" pitchFamily="18" charset="0"/>
                <a:cs typeface="Times New Roman" panose="02020603050405020304" pitchFamily="18" charset="0"/>
              </a:rPr>
              <a:t>) working group: Constrained Application Protocol (CoAP). </a:t>
            </a:r>
            <a:endParaRPr lang="en-IN" sz="2800"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45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AD87E-FDAE-D8EC-E278-88CFFDFE6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37700-B720-FCBD-B6BD-BDB801CD2710}"/>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D0D82720-2555-87DB-311B-48B336EA8DDB}"/>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4. IoT Network Management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3D7BC5-F1FC-FAF8-AC81-8B8F3EB4F7DA}"/>
              </a:ext>
            </a:extLst>
          </p:cNvPr>
          <p:cNvSpPr txBox="1"/>
          <p:nvPr/>
        </p:nvSpPr>
        <p:spPr>
          <a:xfrm>
            <a:off x="1686611" y="2425720"/>
            <a:ext cx="9667187" cy="4401205"/>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CoAP uses some methods similar to those of HTTP (such as Get, Post, Put, and Delete) but implements a shorter list, thus limiting the size of the header. </a:t>
            </a:r>
          </a:p>
          <a:p>
            <a:pPr marL="457200" indent="-457200" algn="just">
              <a:buFont typeface="Wingdings" panose="05000000000000000000" pitchFamily="2" charset="2"/>
              <a:buChar char="q"/>
            </a:pPr>
            <a:endParaRPr lang="en-US" sz="2800" dirty="0">
              <a:solidFill>
                <a:srgbClr val="C0000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rgbClr val="C00000"/>
                </a:solidFill>
                <a:latin typeface="Times New Roman" panose="02020603050405020304" pitchFamily="18" charset="0"/>
                <a:cs typeface="Times New Roman" panose="02020603050405020304" pitchFamily="18" charset="0"/>
              </a:rPr>
              <a:t>CoAP also runs on UDP (whereas HTTP typically uses TCP). CoAP also adds a feature that is lacking in HTTP and very useful for IoT.</a:t>
            </a:r>
          </a:p>
          <a:p>
            <a:pPr marL="457200" indent="-457200" algn="just">
              <a:buFont typeface="Wingdings" panose="05000000000000000000" pitchFamily="2" charset="2"/>
              <a:buChar char="q"/>
            </a:pPr>
            <a:endParaRPr lang="en-US" sz="2800" dirty="0">
              <a:solidFill>
                <a:srgbClr val="C0000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rgbClr val="FF3399"/>
                </a:solidFill>
                <a:latin typeface="Times New Roman" panose="02020603050405020304" pitchFamily="18" charset="0"/>
                <a:cs typeface="Times New Roman" panose="02020603050405020304" pitchFamily="18" charset="0"/>
              </a:rPr>
              <a:t>Another common IoT protocol utilized in these middle to upper layers is Message Queue Telemetry Transport (MQTT). </a:t>
            </a:r>
            <a:endParaRPr lang="en-IN" sz="28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1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488A3-EB36-FD58-C260-D925A0DC7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CE3BD-A0C4-B3C2-AAB0-914B053C3A85}"/>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465D801F-C55C-A3AC-C707-E015450F5FEE}"/>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4. IoT Network Management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EFD691-77DB-9587-8D08-E0598FA0C289}"/>
              </a:ext>
            </a:extLst>
          </p:cNvPr>
          <p:cNvSpPr txBox="1"/>
          <p:nvPr/>
        </p:nvSpPr>
        <p:spPr>
          <a:xfrm>
            <a:off x="1686611" y="2425720"/>
            <a:ext cx="9667187" cy="4401205"/>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MQTT uses a broker-based architecture. </a:t>
            </a:r>
          </a:p>
          <a:p>
            <a:pPr marL="914400" lvl="1"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The sensor can be set to be an MQTT publisher (publishes a piece of information). </a:t>
            </a:r>
          </a:p>
          <a:p>
            <a:pPr marL="914400" lvl="1"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The application that needs to receive the information can be set as the MQTT subscriber.</a:t>
            </a:r>
          </a:p>
          <a:p>
            <a:pPr marL="914400" lvl="1"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Any intermediary system can be set as a broker to relay the information between the publisher and the subscriber(s). </a:t>
            </a:r>
          </a:p>
          <a:p>
            <a:pPr marL="914400" lvl="1" indent="-457200" algn="just">
              <a:buFont typeface="Wingdings" panose="05000000000000000000" pitchFamily="2" charset="2"/>
              <a:buChar char="q"/>
            </a:pPr>
            <a:r>
              <a:rPr lang="en-US" sz="2800" dirty="0">
                <a:solidFill>
                  <a:srgbClr val="9900CC"/>
                </a:solidFill>
                <a:latin typeface="Times New Roman" panose="02020603050405020304" pitchFamily="18" charset="0"/>
                <a:cs typeface="Times New Roman" panose="02020603050405020304" pitchFamily="18" charset="0"/>
              </a:rPr>
              <a:t>MQTT runs over TCP. A consequence of the reliance on TCP is that an MQTT client typically holds a connection open to the broker at all times.</a:t>
            </a:r>
            <a:endParaRPr lang="en-IN" sz="2800" dirty="0">
              <a:solidFill>
                <a:srgbClr val="99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8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2CD1F-5479-1BE3-C99B-114EBD63A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C152C-508C-7237-0D4C-DB77CDDC04D0}"/>
              </a:ext>
            </a:extLst>
          </p:cNvPr>
          <p:cNvSpPr>
            <a:spLocks noGrp="1"/>
          </p:cNvSpPr>
          <p:nvPr>
            <p:ph type="title"/>
          </p:nvPr>
        </p:nvSpPr>
        <p:spPr/>
        <p:txBody>
          <a:bodyPr/>
          <a:lstStyle/>
          <a:p>
            <a:r>
              <a:rPr lang="en-US" dirty="0">
                <a:solidFill>
                  <a:srgbClr val="FF3399"/>
                </a:solidFill>
                <a:latin typeface="Times New Roman" panose="02020603050405020304" pitchFamily="18" charset="0"/>
                <a:cs typeface="Times New Roman" panose="02020603050405020304" pitchFamily="18" charset="0"/>
              </a:rPr>
              <a:t>Layer 3: Applications And Analytics Layer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BF4EF00-C398-BE9E-84A4-02FAFA9A720E}"/>
              </a:ext>
            </a:extLst>
          </p:cNvPr>
          <p:cNvSpPr txBox="1"/>
          <p:nvPr/>
        </p:nvSpPr>
        <p:spPr>
          <a:xfrm>
            <a:off x="1262406" y="1765843"/>
            <a:ext cx="10172307" cy="3970318"/>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rgbClr val="9900FF"/>
                </a:solidFill>
                <a:latin typeface="Times New Roman" panose="02020603050405020304" pitchFamily="18" charset="0"/>
                <a:cs typeface="Times New Roman" panose="02020603050405020304" pitchFamily="18" charset="0"/>
              </a:rPr>
              <a:t>Once connected to a network, our smart objects exchange information with other systems. </a:t>
            </a:r>
          </a:p>
          <a:p>
            <a:pPr marL="457200" indent="-457200" algn="just">
              <a:buFont typeface="Wingdings" panose="05000000000000000000" pitchFamily="2" charset="2"/>
              <a:buChar char="q"/>
            </a:pPr>
            <a:endParaRPr lang="en-US" sz="2800" dirty="0">
              <a:solidFill>
                <a:srgbClr val="9900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rgbClr val="9900FF"/>
                </a:solidFill>
                <a:latin typeface="Times New Roman" panose="02020603050405020304" pitchFamily="18" charset="0"/>
                <a:cs typeface="Times New Roman" panose="02020603050405020304" pitchFamily="18" charset="0"/>
              </a:rPr>
              <a:t>As soon as our IoT network spans more than a few sensors, the power of the Internet of Things appears in the applications that make use of the information exchanged with the smart objects </a:t>
            </a:r>
          </a:p>
          <a:p>
            <a:pPr marL="457200" indent="-457200" algn="just">
              <a:buFont typeface="Wingdings" panose="05000000000000000000" pitchFamily="2" charset="2"/>
              <a:buChar char="q"/>
            </a:pPr>
            <a:endParaRPr lang="en-US" sz="2800" dirty="0">
              <a:solidFill>
                <a:srgbClr val="9900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rgbClr val="9900FF"/>
                </a:solidFill>
                <a:latin typeface="Times New Roman" panose="02020603050405020304" pitchFamily="18" charset="0"/>
                <a:cs typeface="Times New Roman" panose="02020603050405020304" pitchFamily="18" charset="0"/>
              </a:rPr>
              <a:t> From an architectural standpoint, basic classification can be as follows: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BD67678-2316-C61E-8E31-0E3376B97A79}"/>
              </a:ext>
            </a:extLst>
          </p:cNvPr>
          <p:cNvSpPr txBox="1"/>
          <p:nvPr/>
        </p:nvSpPr>
        <p:spPr>
          <a:xfrm>
            <a:off x="3048786" y="5662855"/>
            <a:ext cx="6094428" cy="954107"/>
          </a:xfrm>
          <a:prstGeom prst="rect">
            <a:avLst/>
          </a:prstGeom>
          <a:noFill/>
        </p:spPr>
        <p:txBody>
          <a:bodyPr wrap="square">
            <a:spAutoFit/>
          </a:bodyPr>
          <a:lstStyle/>
          <a:p>
            <a:r>
              <a:rPr lang="en-IN" sz="2800" dirty="0">
                <a:solidFill>
                  <a:srgbClr val="FF0000"/>
                </a:solidFill>
                <a:latin typeface="Times New Roman" panose="02020603050405020304" pitchFamily="18" charset="0"/>
                <a:cs typeface="Times New Roman" panose="02020603050405020304" pitchFamily="18" charset="0"/>
              </a:rPr>
              <a:t>Analytics Versus Control Applications </a:t>
            </a:r>
          </a:p>
          <a:p>
            <a:r>
              <a:rPr lang="en-IN" sz="2800" dirty="0">
                <a:solidFill>
                  <a:srgbClr val="FF0000"/>
                </a:solidFill>
                <a:latin typeface="Times New Roman" panose="02020603050405020304" pitchFamily="18" charset="0"/>
                <a:cs typeface="Times New Roman" panose="02020603050405020304" pitchFamily="18" charset="0"/>
              </a:rPr>
              <a:t>Data Versus Network Analytics </a:t>
            </a:r>
          </a:p>
        </p:txBody>
      </p:sp>
    </p:spTree>
    <p:extLst>
      <p:ext uri="{BB962C8B-B14F-4D97-AF65-F5344CB8AC3E}">
        <p14:creationId xmlns:p14="http://schemas.microsoft.com/office/powerpoint/2010/main" val="222891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0DF1C-32EE-58D6-FA44-1229A4E81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B7135-9F91-3983-6114-3C54021FB057}"/>
              </a:ext>
            </a:extLst>
          </p:cNvPr>
          <p:cNvSpPr>
            <a:spLocks noGrp="1"/>
          </p:cNvSpPr>
          <p:nvPr>
            <p:ph type="title"/>
          </p:nvPr>
        </p:nvSpPr>
        <p:spPr/>
        <p:txBody>
          <a:bodyPr/>
          <a:lstStyle/>
          <a:p>
            <a:r>
              <a:rPr lang="en-US" dirty="0">
                <a:solidFill>
                  <a:srgbClr val="FF3399"/>
                </a:solidFill>
                <a:latin typeface="Times New Roman" panose="02020603050405020304" pitchFamily="18" charset="0"/>
                <a:cs typeface="Times New Roman" panose="02020603050405020304" pitchFamily="18" charset="0"/>
              </a:rPr>
              <a:t>Layer 3: Applications And Analytics Layer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899522-A80A-C5B2-6AA7-B6E611B8FF49}"/>
              </a:ext>
            </a:extLst>
          </p:cNvPr>
          <p:cNvSpPr txBox="1"/>
          <p:nvPr/>
        </p:nvSpPr>
        <p:spPr>
          <a:xfrm>
            <a:off x="1262406" y="1765843"/>
            <a:ext cx="10172307" cy="4832092"/>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Analytics Versus Control Applications </a:t>
            </a:r>
          </a:p>
          <a:p>
            <a:pPr marL="457200" indent="-457200" algn="just">
              <a:buFont typeface="Wingdings" panose="05000000000000000000" pitchFamily="2" charset="2"/>
              <a:buChar char="q"/>
            </a:pP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Multiple applications can help increase the efficiency of an IoT network. </a:t>
            </a:r>
          </a:p>
          <a:p>
            <a:pPr marL="457200" indent="-457200" algn="just">
              <a:buFont typeface="Wingdings" panose="05000000000000000000" pitchFamily="2" charset="2"/>
              <a:buChar char="q"/>
            </a:pP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Each application collects data and provides a range of functions based on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analysing</a:t>
            </a:r>
            <a:r>
              <a:rPr lang="en-US" sz="2800" dirty="0">
                <a:solidFill>
                  <a:schemeClr val="accent5">
                    <a:lumMod val="75000"/>
                  </a:schemeClr>
                </a:solidFill>
                <a:latin typeface="Times New Roman" panose="02020603050405020304" pitchFamily="18" charset="0"/>
                <a:cs typeface="Times New Roman" panose="02020603050405020304" pitchFamily="18" charset="0"/>
              </a:rPr>
              <a:t> the collected data. </a:t>
            </a:r>
          </a:p>
          <a:p>
            <a:pPr marL="457200" indent="-457200" algn="just">
              <a:buFont typeface="Wingdings" panose="05000000000000000000" pitchFamily="2" charset="2"/>
              <a:buChar char="q"/>
            </a:pP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Analytics Application </a:t>
            </a:r>
          </a:p>
          <a:p>
            <a:pPr marL="457200" indent="-457200" algn="just">
              <a:buFont typeface="Wingdings" panose="05000000000000000000" pitchFamily="2" charset="2"/>
              <a:buChar char="q"/>
            </a:pP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Control Application</a:t>
            </a:r>
            <a:endParaRPr lang="en-IN" sz="28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918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BBD22-F328-32D4-61DA-BAB318951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9AD04-986E-824D-F88D-1FE0EC6FCA16}"/>
              </a:ext>
            </a:extLst>
          </p:cNvPr>
          <p:cNvSpPr>
            <a:spLocks noGrp="1"/>
          </p:cNvSpPr>
          <p:nvPr>
            <p:ph type="title"/>
          </p:nvPr>
        </p:nvSpPr>
        <p:spPr/>
        <p:txBody>
          <a:bodyPr/>
          <a:lstStyle/>
          <a:p>
            <a:r>
              <a:rPr lang="en-US" dirty="0">
                <a:solidFill>
                  <a:srgbClr val="FF3399"/>
                </a:solidFill>
                <a:latin typeface="Times New Roman" panose="02020603050405020304" pitchFamily="18" charset="0"/>
                <a:cs typeface="Times New Roman" panose="02020603050405020304" pitchFamily="18" charset="0"/>
              </a:rPr>
              <a:t>Layer 3: Applications And Analytics Layer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159E020-BB39-55DB-BB6F-9FE67A6E3046}"/>
              </a:ext>
            </a:extLst>
          </p:cNvPr>
          <p:cNvSpPr txBox="1"/>
          <p:nvPr/>
        </p:nvSpPr>
        <p:spPr>
          <a:xfrm>
            <a:off x="1262406" y="1765843"/>
            <a:ext cx="10172307" cy="4832092"/>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Analytics Application: </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This type of application collects data from multiple smart objects, processes the collected data, and displays information resulting from the data that was processed. </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The display can be about any aspect of the IoT network, from historical reports, statistics, or trends to individual system states. </a:t>
            </a:r>
          </a:p>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Control Application:</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This type of application controls the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behaviour</a:t>
            </a:r>
            <a:r>
              <a:rPr lang="en-US" sz="2800" dirty="0">
                <a:solidFill>
                  <a:schemeClr val="accent5">
                    <a:lumMod val="75000"/>
                  </a:schemeClr>
                </a:solidFill>
                <a:latin typeface="Times New Roman" panose="02020603050405020304" pitchFamily="18" charset="0"/>
                <a:cs typeface="Times New Roman" panose="02020603050405020304" pitchFamily="18" charset="0"/>
              </a:rPr>
              <a:t> of the smart object or the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behaviour</a:t>
            </a:r>
            <a:r>
              <a:rPr lang="en-US" sz="2800" dirty="0">
                <a:solidFill>
                  <a:schemeClr val="accent5">
                    <a:lumMod val="75000"/>
                  </a:schemeClr>
                </a:solidFill>
                <a:latin typeface="Times New Roman" panose="02020603050405020304" pitchFamily="18" charset="0"/>
                <a:cs typeface="Times New Roman" panose="02020603050405020304" pitchFamily="18" charset="0"/>
              </a:rPr>
              <a:t> of an object related to the smart object.</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 For ex : a pressure sensor may be connected to a pump</a:t>
            </a:r>
            <a:endParaRPr lang="en-IN" sz="28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6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5690A-750E-5466-5189-B34C5E2B1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78293-887D-C636-9199-7BE905F83B2A}"/>
              </a:ext>
            </a:extLst>
          </p:cNvPr>
          <p:cNvSpPr>
            <a:spLocks noGrp="1"/>
          </p:cNvSpPr>
          <p:nvPr>
            <p:ph type="title"/>
          </p:nvPr>
        </p:nvSpPr>
        <p:spPr/>
        <p:txBody>
          <a:bodyPr/>
          <a:lstStyle/>
          <a:p>
            <a:r>
              <a:rPr lang="en-US" dirty="0">
                <a:solidFill>
                  <a:srgbClr val="FF3399"/>
                </a:solidFill>
                <a:latin typeface="Times New Roman" panose="02020603050405020304" pitchFamily="18" charset="0"/>
                <a:cs typeface="Times New Roman" panose="02020603050405020304" pitchFamily="18" charset="0"/>
              </a:rPr>
              <a:t>Layer 3: Applications And Analytics Layer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00E188-8126-422E-26B7-878E4758E568}"/>
              </a:ext>
            </a:extLst>
          </p:cNvPr>
          <p:cNvSpPr txBox="1"/>
          <p:nvPr/>
        </p:nvSpPr>
        <p:spPr>
          <a:xfrm>
            <a:off x="1262406" y="1765843"/>
            <a:ext cx="10172307" cy="2677656"/>
          </a:xfrm>
          <a:prstGeom prst="rect">
            <a:avLst/>
          </a:prstGeom>
          <a:noFill/>
        </p:spPr>
        <p:txBody>
          <a:bodyPr wrap="square">
            <a:spAutoFit/>
          </a:bodyPr>
          <a:lstStyle/>
          <a:p>
            <a:pPr marL="457200"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An example of control system architecture is SCADA. </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SCADA was developed as a universal method to access remote systems and send instructions. </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One example where SCADA is widely used is in the control and monitoring of remote terminal units (RTUs) on the electrical distribution grid. </a:t>
            </a:r>
            <a:endParaRPr lang="en-IN" sz="28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6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1D440-B844-14EE-B8F6-595A620A0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64263-E073-A226-2434-0619EB635928}"/>
              </a:ext>
            </a:extLst>
          </p:cNvPr>
          <p:cNvSpPr>
            <a:spLocks noGrp="1"/>
          </p:cNvSpPr>
          <p:nvPr>
            <p:ph type="title"/>
          </p:nvPr>
        </p:nvSpPr>
        <p:spPr/>
        <p:txBody>
          <a:bodyPr/>
          <a:lstStyle/>
          <a:p>
            <a:r>
              <a:rPr lang="en-US" dirty="0">
                <a:solidFill>
                  <a:srgbClr val="FF3399"/>
                </a:solidFill>
                <a:latin typeface="Times New Roman" panose="02020603050405020304" pitchFamily="18" charset="0"/>
                <a:cs typeface="Times New Roman" panose="02020603050405020304" pitchFamily="18" charset="0"/>
              </a:rPr>
              <a:t>Layer 3: Applications And Analytics Layer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B659AD9-B906-E8B1-1B79-778EA0528266}"/>
              </a:ext>
            </a:extLst>
          </p:cNvPr>
          <p:cNvSpPr txBox="1"/>
          <p:nvPr/>
        </p:nvSpPr>
        <p:spPr>
          <a:xfrm>
            <a:off x="1262406" y="1765843"/>
            <a:ext cx="10172307" cy="523220"/>
          </a:xfrm>
          <a:prstGeom prst="rect">
            <a:avLst/>
          </a:prstGeom>
          <a:noFill/>
        </p:spPr>
        <p:txBody>
          <a:bodyPr wrap="square">
            <a:spAutoFit/>
          </a:bodyPr>
          <a:lstStyle/>
          <a:p>
            <a:pPr algn="just"/>
            <a:r>
              <a:rPr lang="en-IN" sz="2800" dirty="0">
                <a:solidFill>
                  <a:schemeClr val="accent5">
                    <a:lumMod val="75000"/>
                  </a:schemeClr>
                </a:solidFill>
                <a:latin typeface="Times New Roman" panose="02020603050405020304" pitchFamily="18" charset="0"/>
                <a:cs typeface="Times New Roman" panose="02020603050405020304" pitchFamily="18" charset="0"/>
              </a:rPr>
              <a:t>SUPERVISORY CONTROL AND DATA ACQUISITION (SCADA)</a:t>
            </a:r>
          </a:p>
        </p:txBody>
      </p:sp>
      <p:pic>
        <p:nvPicPr>
          <p:cNvPr id="4" name="Picture 3">
            <a:extLst>
              <a:ext uri="{FF2B5EF4-FFF2-40B4-BE49-F238E27FC236}">
                <a16:creationId xmlns:a16="http://schemas.microsoft.com/office/drawing/2014/main" id="{472FA495-D5D0-D490-A5A4-38B601016BA9}"/>
              </a:ext>
            </a:extLst>
          </p:cNvPr>
          <p:cNvPicPr>
            <a:picLocks noChangeAspect="1"/>
          </p:cNvPicPr>
          <p:nvPr/>
        </p:nvPicPr>
        <p:blipFill>
          <a:blip r:embed="rId2"/>
          <a:stretch>
            <a:fillRect/>
          </a:stretch>
        </p:blipFill>
        <p:spPr>
          <a:xfrm>
            <a:off x="2314047" y="2330451"/>
            <a:ext cx="7103330" cy="4526807"/>
          </a:xfrm>
          <a:prstGeom prst="rect">
            <a:avLst/>
          </a:prstGeom>
        </p:spPr>
      </p:pic>
    </p:spTree>
    <p:extLst>
      <p:ext uri="{BB962C8B-B14F-4D97-AF65-F5344CB8AC3E}">
        <p14:creationId xmlns:p14="http://schemas.microsoft.com/office/powerpoint/2010/main" val="308724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8057B-8B44-E088-99F3-4F63B72DA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E7F13-1C35-9AA4-0A1D-70CF419B3BA6}"/>
              </a:ext>
            </a:extLst>
          </p:cNvPr>
          <p:cNvSpPr>
            <a:spLocks noGrp="1"/>
          </p:cNvSpPr>
          <p:nvPr>
            <p:ph type="title"/>
          </p:nvPr>
        </p:nvSpPr>
        <p:spPr/>
        <p:txBody>
          <a:bodyPr/>
          <a:lstStyle/>
          <a:p>
            <a:r>
              <a:rPr lang="en-US" dirty="0">
                <a:solidFill>
                  <a:srgbClr val="FF3399"/>
                </a:solidFill>
                <a:latin typeface="Times New Roman" panose="02020603050405020304" pitchFamily="18" charset="0"/>
                <a:cs typeface="Times New Roman" panose="02020603050405020304" pitchFamily="18" charset="0"/>
              </a:rPr>
              <a:t>Layer 3: Applications And Analytics Layer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CE6753E-ADD3-5F35-C9C5-4A647DB45AF0}"/>
              </a:ext>
            </a:extLst>
          </p:cNvPr>
          <p:cNvSpPr txBox="1"/>
          <p:nvPr/>
        </p:nvSpPr>
        <p:spPr>
          <a:xfrm>
            <a:off x="1262406" y="1765843"/>
            <a:ext cx="10172307" cy="4832092"/>
          </a:xfrm>
          <a:prstGeom prst="rect">
            <a:avLst/>
          </a:prstGeom>
          <a:noFill/>
        </p:spPr>
        <p:txBody>
          <a:bodyPr wrap="square">
            <a:spAutoFit/>
          </a:bodyPr>
          <a:lstStyle/>
          <a:p>
            <a:pPr marL="457200" indent="-457200" algn="just">
              <a:buFont typeface="Wingdings" panose="05000000000000000000" pitchFamily="2" charset="2"/>
              <a:buChar char="q"/>
            </a:pPr>
            <a:r>
              <a:rPr lang="en-IN" sz="2800" dirty="0">
                <a:solidFill>
                  <a:schemeClr val="accent5">
                    <a:lumMod val="75000"/>
                  </a:schemeClr>
                </a:solidFill>
                <a:latin typeface="Times New Roman" panose="02020603050405020304" pitchFamily="18" charset="0"/>
                <a:cs typeface="Times New Roman" panose="02020603050405020304" pitchFamily="18" charset="0"/>
              </a:rPr>
              <a:t>Data Versus Network Analytics</a:t>
            </a: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Data analytics: </a:t>
            </a:r>
          </a:p>
          <a:p>
            <a:pPr marL="1371600" lvl="2"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This type of analytics processes the data collected by smart objects and combines it to provide an intelligent view related to the IoT system. </a:t>
            </a:r>
          </a:p>
          <a:p>
            <a:pPr marL="914400" lvl="1"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Network analytics: </a:t>
            </a:r>
          </a:p>
          <a:p>
            <a:pPr marL="1371600" lvl="2"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Most IoT systems are built around smart objects connected to the network.</a:t>
            </a:r>
          </a:p>
          <a:p>
            <a:pPr marL="1371600" lvl="2" indent="-457200" algn="just">
              <a:buFont typeface="Wingdings" panose="05000000000000000000" pitchFamily="2" charset="2"/>
              <a:buChar char="q"/>
            </a:pPr>
            <a:r>
              <a:rPr lang="en-US" sz="2800" dirty="0">
                <a:solidFill>
                  <a:schemeClr val="accent5">
                    <a:lumMod val="75000"/>
                  </a:schemeClr>
                </a:solidFill>
                <a:latin typeface="Times New Roman" panose="02020603050405020304" pitchFamily="18" charset="0"/>
                <a:cs typeface="Times New Roman" panose="02020603050405020304" pitchFamily="18" charset="0"/>
              </a:rPr>
              <a:t>A loss or degradation in connectivity is likely to affect the efficiency of the system. Such a loss can have dramatic effects. </a:t>
            </a:r>
            <a:endParaRPr lang="en-IN" sz="28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51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2CBC-D37E-7627-7067-60C97A342448}"/>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E5D93C1C-A25A-C184-BBFE-6A182EBB8CEA}"/>
              </a:ext>
            </a:extLst>
          </p:cNvPr>
          <p:cNvSpPr>
            <a:spLocks noGrp="1"/>
          </p:cNvSpPr>
          <p:nvPr>
            <p:ph idx="1"/>
          </p:nvPr>
        </p:nvSpPr>
        <p:spPr/>
        <p:txBody>
          <a:bodyPr>
            <a:normAutofit lnSpcReduction="10000"/>
          </a:bodyPr>
          <a:lstStyle/>
          <a:p>
            <a:pPr algn="just"/>
            <a:r>
              <a:rPr lang="en-US" dirty="0">
                <a:solidFill>
                  <a:srgbClr val="FF3399"/>
                </a:solidFill>
                <a:latin typeface="Times New Roman" panose="02020603050405020304" pitchFamily="18" charset="0"/>
                <a:cs typeface="Times New Roman" panose="02020603050405020304" pitchFamily="18" charset="0"/>
              </a:rPr>
              <a:t>The massive scale of IoT networks is fundamentally driving new architectures. As per the projections by Cisco nearly 50 billion devices will be connected to the IoT networks by the year 2020. </a:t>
            </a:r>
          </a:p>
          <a:p>
            <a:pPr algn="just">
              <a:lnSpc>
                <a:spcPct val="100000"/>
              </a:lnSpc>
            </a:pPr>
            <a:r>
              <a:rPr lang="en-US" dirty="0">
                <a:solidFill>
                  <a:srgbClr val="008000"/>
                </a:solidFill>
                <a:latin typeface="Times New Roman" panose="02020603050405020304" pitchFamily="18" charset="0"/>
                <a:cs typeface="Times New Roman" panose="02020603050405020304" pitchFamily="18" charset="0"/>
              </a:rPr>
              <a:t>In fact, the data generated by IoT sensors is one of the single biggest challenges in building an IoT system. </a:t>
            </a:r>
          </a:p>
          <a:p>
            <a:pPr algn="just">
              <a:lnSpc>
                <a:spcPct val="100000"/>
              </a:lnSpc>
            </a:pPr>
            <a:r>
              <a:rPr lang="en-US" dirty="0">
                <a:solidFill>
                  <a:srgbClr val="9900FF"/>
                </a:solidFill>
                <a:latin typeface="Times New Roman" panose="02020603050405020304" pitchFamily="18" charset="0"/>
                <a:cs typeface="Times New Roman" panose="02020603050405020304" pitchFamily="18" charset="0"/>
              </a:rPr>
              <a:t>In the case of modern IT networks, the data sourced by a computer or server is typically generated by the client/server communications model, and it serves the needs of the application. </a:t>
            </a:r>
          </a:p>
          <a:p>
            <a:pPr algn="just">
              <a:lnSpc>
                <a:spcPct val="100000"/>
              </a:lnSpc>
            </a:pPr>
            <a:r>
              <a:rPr lang="en-US" dirty="0">
                <a:solidFill>
                  <a:srgbClr val="0070C0"/>
                </a:solidFill>
                <a:latin typeface="Times New Roman" panose="02020603050405020304" pitchFamily="18" charset="0"/>
                <a:cs typeface="Times New Roman" panose="02020603050405020304" pitchFamily="18" charset="0"/>
              </a:rPr>
              <a:t>In sensor networks, the vast majority of data generated is unstructured and of very little use on its own.</a:t>
            </a:r>
            <a:endParaRPr lang="en-IN"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76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8B1DF0-69F9-15F3-BF8B-CDEF2978C375}"/>
              </a:ext>
            </a:extLst>
          </p:cNvPr>
          <p:cNvSpPr>
            <a:spLocks noGrp="1"/>
          </p:cNvSpPr>
          <p:nvPr>
            <p:ph type="title"/>
          </p:nvPr>
        </p:nvSpPr>
        <p:spPr>
          <a:xfrm>
            <a:off x="932468" y="2241059"/>
            <a:ext cx="10515600" cy="1325563"/>
          </a:xfrm>
        </p:spPr>
        <p:txBody>
          <a:bodyPr>
            <a:normAutofit/>
          </a:bodyPr>
          <a:lstStyle/>
          <a:p>
            <a:pPr algn="ctr"/>
            <a:r>
              <a:rPr lang="en-IN" b="1" dirty="0">
                <a:latin typeface="Times New Roman" panose="02020603050405020304" pitchFamily="18" charset="0"/>
                <a:cs typeface="Times New Roman" panose="02020603050405020304" pitchFamily="18" charset="0"/>
              </a:rPr>
              <a:t>Unit 1</a:t>
            </a:r>
            <a:br>
              <a:rPr lang="en-IN"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0257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BD6C0-1C54-04F1-95FB-857BA3C1E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E0449-50D4-531E-6AC2-1E2DE357D277}"/>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1FAF6028-39F1-A46F-8B64-0C68D531F1BB}"/>
              </a:ext>
            </a:extLst>
          </p:cNvPr>
          <p:cNvSpPr>
            <a:spLocks noGrp="1"/>
          </p:cNvSpPr>
          <p:nvPr>
            <p:ph idx="1"/>
          </p:nvPr>
        </p:nvSpPr>
        <p:spPr/>
        <p:txBody>
          <a:bodyPr>
            <a:normAutofit/>
          </a:bodyPr>
          <a:lstStyle/>
          <a:p>
            <a:pPr algn="just"/>
            <a:r>
              <a:rPr lang="en-US" dirty="0">
                <a:solidFill>
                  <a:srgbClr val="FF3399"/>
                </a:solidFill>
                <a:latin typeface="Times New Roman" panose="02020603050405020304" pitchFamily="18" charset="0"/>
                <a:cs typeface="Times New Roman" panose="02020603050405020304" pitchFamily="18" charset="0"/>
              </a:rPr>
              <a:t>In most cases, the processing location is outside the smart object. A natural location for this processing activity is the cloud. </a:t>
            </a:r>
          </a:p>
          <a:p>
            <a:pPr algn="just"/>
            <a:r>
              <a:rPr lang="en-US" dirty="0">
                <a:solidFill>
                  <a:srgbClr val="008000"/>
                </a:solidFill>
                <a:latin typeface="Times New Roman" panose="02020603050405020304" pitchFamily="18" charset="0"/>
                <a:cs typeface="Times New Roman" panose="02020603050405020304" pitchFamily="18" charset="0"/>
              </a:rPr>
              <a:t>Smart objects need to connect to the cloud, and data processing is centralized. </a:t>
            </a:r>
          </a:p>
          <a:p>
            <a:pPr algn="just"/>
            <a:r>
              <a:rPr lang="en-US" dirty="0">
                <a:solidFill>
                  <a:srgbClr val="9900FF"/>
                </a:solidFill>
                <a:latin typeface="Times New Roman" panose="02020603050405020304" pitchFamily="18" charset="0"/>
                <a:cs typeface="Times New Roman" panose="02020603050405020304" pitchFamily="18" charset="0"/>
              </a:rPr>
              <a:t>One advantage of this model is simplicity. Objects just need to connect to a central cloud application.</a:t>
            </a:r>
          </a:p>
          <a:p>
            <a:pPr algn="just"/>
            <a:r>
              <a:rPr lang="en-US" dirty="0">
                <a:solidFill>
                  <a:srgbClr val="FF7C80"/>
                </a:solidFill>
                <a:latin typeface="Times New Roman" panose="02020603050405020304" pitchFamily="18" charset="0"/>
                <a:cs typeface="Times New Roman" panose="02020603050405020304" pitchFamily="18" charset="0"/>
              </a:rPr>
              <a:t>This model also has some limitations. </a:t>
            </a:r>
          </a:p>
          <a:p>
            <a:pPr lvl="1" algn="just"/>
            <a:r>
              <a:rPr lang="en-US" dirty="0">
                <a:solidFill>
                  <a:srgbClr val="FF7C80"/>
                </a:solidFill>
                <a:latin typeface="Times New Roman" panose="02020603050405020304" pitchFamily="18" charset="0"/>
                <a:cs typeface="Times New Roman" panose="02020603050405020304" pitchFamily="18" charset="0"/>
              </a:rPr>
              <a:t>The data volume increases with more number of smart objects being connected to the network which in turn creates a new requirements. </a:t>
            </a:r>
            <a:endParaRPr lang="en-IN" dirty="0">
              <a:solidFill>
                <a:srgbClr val="FF7C8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6045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8238D-7D04-7EB9-F5F9-A94819E24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8F27B-B86A-6E93-B9DE-E6AD74B747C6}"/>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19A1A82E-664B-AACA-7C6A-C34A207AA11F}"/>
              </a:ext>
            </a:extLst>
          </p:cNvPr>
          <p:cNvSpPr>
            <a:spLocks noGrp="1"/>
          </p:cNvSpPr>
          <p:nvPr>
            <p:ph idx="1"/>
          </p:nvPr>
        </p:nvSpPr>
        <p:spPr/>
        <p:txBody>
          <a:bodyPr>
            <a:normAutofit/>
          </a:bodyPr>
          <a:lstStyle/>
          <a:p>
            <a:pPr algn="just"/>
            <a:r>
              <a:rPr lang="en-US" dirty="0">
                <a:solidFill>
                  <a:srgbClr val="008000"/>
                </a:solidFill>
                <a:latin typeface="Times New Roman" panose="02020603050405020304" pitchFamily="18" charset="0"/>
                <a:cs typeface="Times New Roman" panose="02020603050405020304" pitchFamily="18" charset="0"/>
              </a:rPr>
              <a:t>These new requirements include the following </a:t>
            </a:r>
          </a:p>
          <a:p>
            <a:pPr marL="0" indent="0" algn="just">
              <a:buNone/>
            </a:pPr>
            <a:r>
              <a:rPr lang="en-US" dirty="0">
                <a:solidFill>
                  <a:srgbClr val="008000"/>
                </a:solidFill>
                <a:latin typeface="Times New Roman" panose="02020603050405020304" pitchFamily="18" charset="0"/>
                <a:cs typeface="Times New Roman" panose="02020603050405020304" pitchFamily="18" charset="0"/>
              </a:rPr>
              <a:t>	1. Minimizing latency </a:t>
            </a:r>
          </a:p>
          <a:p>
            <a:pPr marL="0" indent="0" algn="just">
              <a:buNone/>
            </a:pPr>
            <a:r>
              <a:rPr lang="en-US" dirty="0">
                <a:solidFill>
                  <a:srgbClr val="008000"/>
                </a:solidFill>
                <a:latin typeface="Times New Roman" panose="02020603050405020304" pitchFamily="18" charset="0"/>
                <a:cs typeface="Times New Roman" panose="02020603050405020304" pitchFamily="18" charset="0"/>
              </a:rPr>
              <a:t>	2. Conserving network bandwidth </a:t>
            </a:r>
          </a:p>
          <a:p>
            <a:pPr marL="0" indent="0" algn="just">
              <a:buNone/>
            </a:pPr>
            <a:r>
              <a:rPr lang="en-US" dirty="0">
                <a:solidFill>
                  <a:srgbClr val="008000"/>
                </a:solidFill>
                <a:latin typeface="Times New Roman" panose="02020603050405020304" pitchFamily="18" charset="0"/>
                <a:cs typeface="Times New Roman" panose="02020603050405020304" pitchFamily="18" charset="0"/>
              </a:rPr>
              <a:t>	3. Increasing local efficiency</a:t>
            </a:r>
            <a:endParaRPr lang="en-IN"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6115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A749F-A72D-6E51-1428-22B5DE9EE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B340F-6AEA-6EF9-C68E-4C004AC82A7A}"/>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173B7349-C0AE-2D3F-9189-55FEFDF2BD76}"/>
              </a:ext>
            </a:extLst>
          </p:cNvPr>
          <p:cNvSpPr>
            <a:spLocks noGrp="1"/>
          </p:cNvSpPr>
          <p:nvPr>
            <p:ph idx="1"/>
          </p:nvPr>
        </p:nvSpPr>
        <p:spPr/>
        <p:txBody>
          <a:bodyPr>
            <a:normAutofit/>
          </a:bodyPr>
          <a:lstStyle/>
          <a:p>
            <a:pPr algn="just"/>
            <a:r>
              <a:rPr lang="en-US" dirty="0">
                <a:solidFill>
                  <a:srgbClr val="FF3399"/>
                </a:solidFill>
                <a:latin typeface="Times New Roman" panose="02020603050405020304" pitchFamily="18" charset="0"/>
                <a:cs typeface="Times New Roman" panose="02020603050405020304" pitchFamily="18" charset="0"/>
              </a:rPr>
              <a:t>In most cases, the processing location is outside the smart object. A Data management in traditional IT systems is very simple. </a:t>
            </a:r>
          </a:p>
          <a:p>
            <a:pPr algn="just"/>
            <a:endParaRPr lang="en-US" dirty="0">
              <a:solidFill>
                <a:srgbClr val="FF3399"/>
              </a:solidFill>
              <a:latin typeface="Times New Roman" panose="02020603050405020304" pitchFamily="18" charset="0"/>
              <a:cs typeface="Times New Roman" panose="02020603050405020304" pitchFamily="18" charset="0"/>
            </a:endParaRPr>
          </a:p>
          <a:p>
            <a:pPr algn="just"/>
            <a:r>
              <a:rPr lang="en-US" dirty="0">
                <a:solidFill>
                  <a:srgbClr val="FF3399"/>
                </a:solidFill>
                <a:latin typeface="Times New Roman" panose="02020603050405020304" pitchFamily="18" charset="0"/>
                <a:cs typeface="Times New Roman" panose="02020603050405020304" pitchFamily="18" charset="0"/>
              </a:rPr>
              <a:t>The endpoints (laptops, printers, IP phones, and so on) communicate over an IP core network to servers in the data center or cloud. </a:t>
            </a:r>
          </a:p>
          <a:p>
            <a:pPr algn="just"/>
            <a:endParaRPr lang="en-US" dirty="0">
              <a:solidFill>
                <a:srgbClr val="FF3399"/>
              </a:solidFill>
              <a:latin typeface="Times New Roman" panose="02020603050405020304" pitchFamily="18" charset="0"/>
              <a:cs typeface="Times New Roman" panose="02020603050405020304" pitchFamily="18" charset="0"/>
            </a:endParaRPr>
          </a:p>
          <a:p>
            <a:pPr algn="just"/>
            <a:r>
              <a:rPr lang="en-US" dirty="0">
                <a:solidFill>
                  <a:srgbClr val="FF3399"/>
                </a:solidFill>
                <a:latin typeface="Times New Roman" panose="02020603050405020304" pitchFamily="18" charset="0"/>
                <a:cs typeface="Times New Roman" panose="02020603050405020304" pitchFamily="18" charset="0"/>
              </a:rPr>
              <a:t>Data is generally stored in the data center, and the physical links from access to core are typically high bandwidth, meaning access to IT data is quick. </a:t>
            </a:r>
            <a:endParaRPr lang="en-IN"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960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A4DACA-66C9-D9CB-CA1B-C30B09A82175}"/>
              </a:ext>
            </a:extLst>
          </p:cNvPr>
          <p:cNvPicPr>
            <a:picLocks noChangeAspect="1"/>
          </p:cNvPicPr>
          <p:nvPr/>
        </p:nvPicPr>
        <p:blipFill>
          <a:blip r:embed="rId2"/>
          <a:stretch>
            <a:fillRect/>
          </a:stretch>
        </p:blipFill>
        <p:spPr>
          <a:xfrm>
            <a:off x="1932994" y="209100"/>
            <a:ext cx="8326012" cy="6439799"/>
          </a:xfrm>
          <a:prstGeom prst="rect">
            <a:avLst/>
          </a:prstGeom>
        </p:spPr>
      </p:pic>
    </p:spTree>
    <p:extLst>
      <p:ext uri="{BB962C8B-B14F-4D97-AF65-F5344CB8AC3E}">
        <p14:creationId xmlns:p14="http://schemas.microsoft.com/office/powerpoint/2010/main" val="41990261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CF4D4-2C41-EC8F-3DDF-8DF6A85C2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9A9DD-EDFF-0C94-E7E6-4BC86E8CD0EE}"/>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CB422271-CCF7-AD9A-DCCB-681FE9E67915}"/>
              </a:ext>
            </a:extLst>
          </p:cNvPr>
          <p:cNvSpPr>
            <a:spLocks noGrp="1"/>
          </p:cNvSpPr>
          <p:nvPr>
            <p:ph idx="1"/>
          </p:nvPr>
        </p:nvSpPr>
        <p:spPr/>
        <p:txBody>
          <a:bodyPr>
            <a:normAutofit fontScale="92500" lnSpcReduction="10000"/>
          </a:bodyPr>
          <a:lstStyle/>
          <a:p>
            <a:pPr algn="just"/>
            <a:r>
              <a:rPr lang="en-US" dirty="0">
                <a:solidFill>
                  <a:srgbClr val="FF0000"/>
                </a:solidFill>
                <a:latin typeface="Times New Roman" panose="02020603050405020304" pitchFamily="18" charset="0"/>
                <a:cs typeface="Times New Roman" panose="02020603050405020304" pitchFamily="18" charset="0"/>
              </a:rPr>
              <a:t>IoT systems function differently. Several data-related problems need to be addressed: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Bandwidth in last-mile IoT networks is very limited.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Latency can be very high.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Network backhaul from the gateway can be unreliable and often depends on 3G/LTE or even satellite links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The volume of data transmitted over the backhaul can be high, and much of the data may not really be that interesting(such as simple polling messages).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Big data is getting bigger. The concept of storing and analyzing all sensor data in the cloud is impractical.</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745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D4671-3BEF-1755-CFBD-68F06D67F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8218A-B4E3-9CC3-C42F-E230291E7370}"/>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87BF37FF-5B6B-288E-464D-743741DA4F81}"/>
              </a:ext>
            </a:extLst>
          </p:cNvPr>
          <p:cNvSpPr>
            <a:spLocks noGrp="1"/>
          </p:cNvSpPr>
          <p:nvPr>
            <p:ph idx="1"/>
          </p:nvPr>
        </p:nvSpPr>
        <p:spPr/>
        <p:txBody>
          <a:bodyPr>
            <a:normAutofit/>
          </a:bodyPr>
          <a:lstStyle/>
          <a:p>
            <a:pPr algn="just"/>
            <a:r>
              <a:rPr lang="en-US" dirty="0">
                <a:solidFill>
                  <a:srgbClr val="FF0000"/>
                </a:solidFill>
                <a:latin typeface="Times New Roman" panose="02020603050405020304" pitchFamily="18" charset="0"/>
                <a:cs typeface="Times New Roman" panose="02020603050405020304" pitchFamily="18" charset="0"/>
              </a:rPr>
              <a:t>Fog Computing </a:t>
            </a:r>
          </a:p>
          <a:p>
            <a:pPr lvl="1" algn="just"/>
            <a:r>
              <a:rPr lang="en-US" dirty="0">
                <a:solidFill>
                  <a:srgbClr val="FF0000"/>
                </a:solidFill>
                <a:latin typeface="Times New Roman" panose="02020603050405020304" pitchFamily="18" charset="0"/>
                <a:cs typeface="Times New Roman" panose="02020603050405020304" pitchFamily="18" charset="0"/>
              </a:rPr>
              <a:t>The solution to the challenges encountered in data management is to distribute data management throughout the IoT system, as close to the edge of the IP network as possible. </a:t>
            </a:r>
          </a:p>
          <a:p>
            <a:pPr lvl="1" algn="just"/>
            <a:r>
              <a:rPr lang="en-US" dirty="0">
                <a:solidFill>
                  <a:srgbClr val="FF0000"/>
                </a:solidFill>
                <a:latin typeface="Times New Roman" panose="02020603050405020304" pitchFamily="18" charset="0"/>
                <a:cs typeface="Times New Roman" panose="02020603050405020304" pitchFamily="18" charset="0"/>
              </a:rPr>
              <a:t>The best-known embodiment of edge services in IoT is fog computing. </a:t>
            </a:r>
          </a:p>
          <a:p>
            <a:pPr lvl="1" algn="just"/>
            <a:r>
              <a:rPr lang="en-US" dirty="0">
                <a:solidFill>
                  <a:srgbClr val="FF0000"/>
                </a:solidFill>
                <a:latin typeface="Times New Roman" panose="02020603050405020304" pitchFamily="18" charset="0"/>
                <a:cs typeface="Times New Roman" panose="02020603050405020304" pitchFamily="18" charset="0"/>
              </a:rPr>
              <a:t>Any device with computing, storage, and network connectivity can be a fog node. </a:t>
            </a:r>
          </a:p>
          <a:p>
            <a:pPr lvl="1" algn="just"/>
            <a:r>
              <a:rPr lang="en-US" dirty="0">
                <a:solidFill>
                  <a:srgbClr val="FF0000"/>
                </a:solidFill>
                <a:latin typeface="Times New Roman" panose="02020603050405020304" pitchFamily="18" charset="0"/>
                <a:cs typeface="Times New Roman" panose="02020603050405020304" pitchFamily="18" charset="0"/>
              </a:rPr>
              <a:t>Examples include industrial controllers, switches, routers, embedded servers, and IoT gateways</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227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378D62-39A5-2DF4-20FE-9C59928A4FCC}"/>
              </a:ext>
            </a:extLst>
          </p:cNvPr>
          <p:cNvPicPr>
            <a:picLocks noChangeAspect="1"/>
          </p:cNvPicPr>
          <p:nvPr/>
        </p:nvPicPr>
        <p:blipFill>
          <a:blip r:embed="rId2"/>
          <a:stretch>
            <a:fillRect/>
          </a:stretch>
        </p:blipFill>
        <p:spPr>
          <a:xfrm>
            <a:off x="1966336" y="285311"/>
            <a:ext cx="8259328" cy="6287377"/>
          </a:xfrm>
          <a:prstGeom prst="rect">
            <a:avLst/>
          </a:prstGeom>
        </p:spPr>
      </p:pic>
    </p:spTree>
    <p:extLst>
      <p:ext uri="{BB962C8B-B14F-4D97-AF65-F5344CB8AC3E}">
        <p14:creationId xmlns:p14="http://schemas.microsoft.com/office/powerpoint/2010/main" val="17102560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350267-906D-C809-3854-ED8C00376B95}"/>
              </a:ext>
            </a:extLst>
          </p:cNvPr>
          <p:cNvPicPr>
            <a:picLocks noChangeAspect="1"/>
          </p:cNvPicPr>
          <p:nvPr/>
        </p:nvPicPr>
        <p:blipFill>
          <a:blip r:embed="rId2"/>
          <a:stretch>
            <a:fillRect/>
          </a:stretch>
        </p:blipFill>
        <p:spPr>
          <a:xfrm>
            <a:off x="2204494" y="475838"/>
            <a:ext cx="7783011" cy="5906324"/>
          </a:xfrm>
          <a:prstGeom prst="rect">
            <a:avLst/>
          </a:prstGeom>
        </p:spPr>
      </p:pic>
    </p:spTree>
    <p:extLst>
      <p:ext uri="{BB962C8B-B14F-4D97-AF65-F5344CB8AC3E}">
        <p14:creationId xmlns:p14="http://schemas.microsoft.com/office/powerpoint/2010/main" val="41558741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518D-572B-556B-F79B-A19E2A218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1718E-3914-9464-5558-7A1F1A8DC9E5}"/>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0342A2B7-8BD8-DF03-AF1C-DF1C5139127C}"/>
              </a:ext>
            </a:extLst>
          </p:cNvPr>
          <p:cNvSpPr>
            <a:spLocks noGrp="1"/>
          </p:cNvSpPr>
          <p:nvPr>
            <p:ph idx="1"/>
          </p:nvPr>
        </p:nvSpPr>
        <p:spPr/>
        <p:txBody>
          <a:bodyPr>
            <a:normAutofit/>
          </a:bodyPr>
          <a:lstStyle/>
          <a:p>
            <a:pPr algn="just"/>
            <a:r>
              <a:rPr lang="en-US" dirty="0">
                <a:solidFill>
                  <a:srgbClr val="FF0000"/>
                </a:solidFill>
                <a:latin typeface="Times New Roman" panose="02020603050405020304" pitchFamily="18" charset="0"/>
                <a:cs typeface="Times New Roman" panose="02020603050405020304" pitchFamily="18" charset="0"/>
              </a:rPr>
              <a:t>The characteristic of fog computing are as follows: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Contextual location awareness and low latency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Geographic distribution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Deployment near IoT endpoints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Wireless communication between the fog and the IoT endpoint </a:t>
            </a:r>
          </a:p>
          <a:p>
            <a:pPr marL="514350" indent="-514350" algn="just">
              <a:buAutoNum type="arabicPeriod"/>
            </a:pPr>
            <a:r>
              <a:rPr lang="en-US" dirty="0">
                <a:solidFill>
                  <a:srgbClr val="FF0000"/>
                </a:solidFill>
                <a:latin typeface="Times New Roman" panose="02020603050405020304" pitchFamily="18" charset="0"/>
                <a:cs typeface="Times New Roman" panose="02020603050405020304" pitchFamily="18" charset="0"/>
              </a:rPr>
              <a:t>Use for real-time interactions </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096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470E8-FD9B-5F5D-3D9A-60C207C41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35662-6887-18CE-271F-17C7D6848541}"/>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9C4D2824-F1F3-34F6-90A4-FBFEE3F3A8CE}"/>
              </a:ext>
            </a:extLst>
          </p:cNvPr>
          <p:cNvSpPr>
            <a:spLocks noGrp="1"/>
          </p:cNvSpPr>
          <p:nvPr>
            <p:ph idx="1"/>
          </p:nvPr>
        </p:nvSpPr>
        <p:spPr/>
        <p:txBody>
          <a:bodyPr>
            <a:normAutofit/>
          </a:bodyPr>
          <a:lstStyle/>
          <a:p>
            <a:pPr algn="just"/>
            <a:r>
              <a:rPr lang="en-US" dirty="0">
                <a:solidFill>
                  <a:srgbClr val="008000"/>
                </a:solidFill>
                <a:latin typeface="Times New Roman" panose="02020603050405020304" pitchFamily="18" charset="0"/>
                <a:cs typeface="Times New Roman" panose="02020603050405020304" pitchFamily="18" charset="0"/>
              </a:rPr>
              <a:t>Contextual location awareness and low latency: </a:t>
            </a:r>
          </a:p>
          <a:p>
            <a:pPr lvl="1" algn="just"/>
            <a:r>
              <a:rPr lang="en-US" dirty="0">
                <a:solidFill>
                  <a:srgbClr val="008000"/>
                </a:solidFill>
                <a:latin typeface="Times New Roman" panose="02020603050405020304" pitchFamily="18" charset="0"/>
                <a:cs typeface="Times New Roman" panose="02020603050405020304" pitchFamily="18" charset="0"/>
              </a:rPr>
              <a:t>The fog node sits as close to the IoT endpoint as possible to deliver distributed computing. </a:t>
            </a:r>
          </a:p>
          <a:p>
            <a:pPr algn="just"/>
            <a:r>
              <a:rPr lang="en-US" dirty="0">
                <a:solidFill>
                  <a:srgbClr val="008000"/>
                </a:solidFill>
                <a:latin typeface="Times New Roman" panose="02020603050405020304" pitchFamily="18" charset="0"/>
                <a:cs typeface="Times New Roman" panose="02020603050405020304" pitchFamily="18" charset="0"/>
              </a:rPr>
              <a:t>Geographic distribution: </a:t>
            </a:r>
          </a:p>
          <a:p>
            <a:pPr lvl="1" algn="just"/>
            <a:r>
              <a:rPr lang="en-US" dirty="0">
                <a:solidFill>
                  <a:srgbClr val="008000"/>
                </a:solidFill>
                <a:latin typeface="Times New Roman" panose="02020603050405020304" pitchFamily="18" charset="0"/>
                <a:cs typeface="Times New Roman" panose="02020603050405020304" pitchFamily="18" charset="0"/>
              </a:rPr>
              <a:t>In sharp contrast to the more centralized cloud, the services and applications targeted by the fog nodes demand widely distributed deployments. </a:t>
            </a:r>
          </a:p>
          <a:p>
            <a:pPr algn="just"/>
            <a:r>
              <a:rPr lang="en-US" dirty="0">
                <a:solidFill>
                  <a:srgbClr val="008000"/>
                </a:solidFill>
                <a:latin typeface="Times New Roman" panose="02020603050405020304" pitchFamily="18" charset="0"/>
                <a:cs typeface="Times New Roman" panose="02020603050405020304" pitchFamily="18" charset="0"/>
              </a:rPr>
              <a:t>Deployment near IoT endpoints: </a:t>
            </a:r>
          </a:p>
          <a:p>
            <a:pPr lvl="1" algn="just"/>
            <a:r>
              <a:rPr lang="en-US" dirty="0">
                <a:solidFill>
                  <a:srgbClr val="008000"/>
                </a:solidFill>
                <a:latin typeface="Times New Roman" panose="02020603050405020304" pitchFamily="18" charset="0"/>
                <a:cs typeface="Times New Roman" panose="02020603050405020304" pitchFamily="18" charset="0"/>
              </a:rPr>
              <a:t>Fog nodes are typically deployed in the presence of a large number of IoT endpoints.</a:t>
            </a:r>
            <a:endParaRPr lang="en-IN"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697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0218-BB7D-A675-FA2C-90557A799FBD}"/>
              </a:ext>
            </a:extLst>
          </p:cNvPr>
          <p:cNvSpPr>
            <a:spLocks noGrp="1"/>
          </p:cNvSpPr>
          <p:nvPr>
            <p:ph type="title"/>
          </p:nvPr>
        </p:nvSpPr>
        <p:spPr/>
        <p:txBody>
          <a:bodyPr/>
          <a:lstStyle/>
          <a:p>
            <a:r>
              <a:rPr lang="en-US" sz="4400" dirty="0">
                <a:solidFill>
                  <a:schemeClr val="accent1"/>
                </a:solidFill>
                <a:latin typeface="Times New Roman" panose="02020603050405020304" pitchFamily="18" charset="0"/>
                <a:cs typeface="Times New Roman" panose="02020603050405020304" pitchFamily="18" charset="0"/>
              </a:rPr>
              <a:t>What is IoT</a:t>
            </a:r>
            <a:endParaRPr lang="en-IN" dirty="0">
              <a:solidFill>
                <a:schemeClr val="accent1"/>
              </a:solidFill>
            </a:endParaRPr>
          </a:p>
        </p:txBody>
      </p:sp>
      <p:sp>
        <p:nvSpPr>
          <p:cNvPr id="3" name="Content Placeholder 2">
            <a:extLst>
              <a:ext uri="{FF2B5EF4-FFF2-40B4-BE49-F238E27FC236}">
                <a16:creationId xmlns:a16="http://schemas.microsoft.com/office/drawing/2014/main" id="{0B03CF5D-1C34-8047-2C44-4D675D6C3B33}"/>
              </a:ext>
            </a:extLst>
          </p:cNvPr>
          <p:cNvSpPr>
            <a:spLocks noGrp="1"/>
          </p:cNvSpPr>
          <p:nvPr>
            <p:ph idx="1"/>
          </p:nvPr>
        </p:nvSpPr>
        <p:spPr>
          <a:xfrm>
            <a:off x="838200" y="1825625"/>
            <a:ext cx="10515600" cy="898721"/>
          </a:xfrm>
        </p:spPr>
        <p:txBody>
          <a:bodyPr>
            <a:normAutofit/>
          </a:bodyPr>
          <a:lstStyle/>
          <a:p>
            <a:pPr marL="0" indent="0" algn="just">
              <a:buNone/>
            </a:pP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The Internet of Things (IoT) is a network of devices that can communicate with each other and the internet. </a:t>
            </a:r>
          </a:p>
        </p:txBody>
      </p:sp>
      <p:sp>
        <p:nvSpPr>
          <p:cNvPr id="5" name="TextBox 4">
            <a:extLst>
              <a:ext uri="{FF2B5EF4-FFF2-40B4-BE49-F238E27FC236}">
                <a16:creationId xmlns:a16="http://schemas.microsoft.com/office/drawing/2014/main" id="{D9979C65-B8CD-78E2-6967-6E60438E82C9}"/>
              </a:ext>
            </a:extLst>
          </p:cNvPr>
          <p:cNvSpPr txBox="1"/>
          <p:nvPr/>
        </p:nvSpPr>
        <p:spPr>
          <a:xfrm>
            <a:off x="838200" y="2796941"/>
            <a:ext cx="10515600" cy="954107"/>
          </a:xfrm>
          <a:prstGeom prst="rect">
            <a:avLst/>
          </a:prstGeom>
          <a:noFill/>
        </p:spPr>
        <p:txBody>
          <a:bodyPr wrap="square">
            <a:spAutoFit/>
          </a:bodyPr>
          <a:lstStyle/>
          <a:p>
            <a:pPr algn="just"/>
            <a:r>
              <a:rPr lang="en-US" sz="2800" b="0" i="0" dirty="0">
                <a:solidFill>
                  <a:srgbClr val="7030A0"/>
                </a:solidFill>
                <a:effectLst/>
                <a:latin typeface="Times New Roman" panose="02020603050405020304" pitchFamily="18" charset="0"/>
                <a:cs typeface="Times New Roman" panose="02020603050405020304" pitchFamily="18" charset="0"/>
              </a:rPr>
              <a:t>These devices can include everyday objects like toothbrushes and cars, as well as industrial tools. </a:t>
            </a:r>
          </a:p>
        </p:txBody>
      </p:sp>
      <p:sp>
        <p:nvSpPr>
          <p:cNvPr id="7" name="TextBox 6">
            <a:extLst>
              <a:ext uri="{FF2B5EF4-FFF2-40B4-BE49-F238E27FC236}">
                <a16:creationId xmlns:a16="http://schemas.microsoft.com/office/drawing/2014/main" id="{CBB5F1AC-FA4E-24DE-1F1C-FB2ACD5F14EF}"/>
              </a:ext>
            </a:extLst>
          </p:cNvPr>
          <p:cNvSpPr txBox="1"/>
          <p:nvPr/>
        </p:nvSpPr>
        <p:spPr>
          <a:xfrm>
            <a:off x="838200" y="3812191"/>
            <a:ext cx="10515600" cy="1384995"/>
          </a:xfrm>
          <a:prstGeom prst="rect">
            <a:avLst/>
          </a:prstGeom>
          <a:noFill/>
        </p:spPr>
        <p:txBody>
          <a:bodyPr wrap="square">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The Internet of Things (IoT) is a rapidly growing technological concept that connects everyday physical objects to the internet, allowing them to collect, exchange, and act on data. </a:t>
            </a:r>
          </a:p>
        </p:txBody>
      </p:sp>
      <p:sp>
        <p:nvSpPr>
          <p:cNvPr id="9" name="TextBox 8">
            <a:extLst>
              <a:ext uri="{FF2B5EF4-FFF2-40B4-BE49-F238E27FC236}">
                <a16:creationId xmlns:a16="http://schemas.microsoft.com/office/drawing/2014/main" id="{BC0DB10A-6685-6013-002C-9017F2A085D4}"/>
              </a:ext>
            </a:extLst>
          </p:cNvPr>
          <p:cNvSpPr txBox="1"/>
          <p:nvPr/>
        </p:nvSpPr>
        <p:spPr>
          <a:xfrm>
            <a:off x="838199" y="5258330"/>
            <a:ext cx="10515599" cy="1384995"/>
          </a:xfrm>
          <a:prstGeom prst="rect">
            <a:avLst/>
          </a:prstGeom>
          <a:noFill/>
        </p:spPr>
        <p:txBody>
          <a:bodyPr wrap="square">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These "things" include devices such as smart home appliances, wearable health trackers, industrial machines, vehicles, and more — all equipped with sensors, software, and network connectivity.</a:t>
            </a:r>
          </a:p>
        </p:txBody>
      </p:sp>
    </p:spTree>
    <p:extLst>
      <p:ext uri="{BB962C8B-B14F-4D97-AF65-F5344CB8AC3E}">
        <p14:creationId xmlns:p14="http://schemas.microsoft.com/office/powerpoint/2010/main" val="54644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7"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CDDE6-7334-A9B6-B56B-525FF7F96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F48AA-EF13-5D28-4093-18EF8CE6314E}"/>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DCD5B0F0-3992-6454-44F8-9C7712257AAD}"/>
              </a:ext>
            </a:extLst>
          </p:cNvPr>
          <p:cNvSpPr>
            <a:spLocks noGrp="1"/>
          </p:cNvSpPr>
          <p:nvPr>
            <p:ph idx="1"/>
          </p:nvPr>
        </p:nvSpPr>
        <p:spPr/>
        <p:txBody>
          <a:bodyPr>
            <a:normAutofit/>
          </a:bodyPr>
          <a:lstStyle/>
          <a:p>
            <a:pPr algn="just"/>
            <a:r>
              <a:rPr lang="en-US" dirty="0">
                <a:solidFill>
                  <a:srgbClr val="008000"/>
                </a:solidFill>
                <a:latin typeface="Times New Roman" panose="02020603050405020304" pitchFamily="18" charset="0"/>
                <a:cs typeface="Times New Roman" panose="02020603050405020304" pitchFamily="18" charset="0"/>
              </a:rPr>
              <a:t>Wireless communication between the fog and the IoT endpoint:</a:t>
            </a:r>
          </a:p>
          <a:p>
            <a:pPr lvl="1" algn="just"/>
            <a:r>
              <a:rPr lang="en-US" dirty="0">
                <a:solidFill>
                  <a:srgbClr val="008000"/>
                </a:solidFill>
                <a:latin typeface="Times New Roman" panose="02020603050405020304" pitchFamily="18" charset="0"/>
                <a:cs typeface="Times New Roman" panose="02020603050405020304" pitchFamily="18" charset="0"/>
              </a:rPr>
              <a:t>Although it is possible to connect wired nodes, the advantages of fog are greatest when dealing with a large number of endpoints, and wireless access is the easiest way to achieve such scale. </a:t>
            </a:r>
          </a:p>
          <a:p>
            <a:pPr lvl="1" algn="just"/>
            <a:endParaRPr lang="en-US" dirty="0">
              <a:solidFill>
                <a:srgbClr val="008000"/>
              </a:solidFill>
              <a:latin typeface="Times New Roman" panose="02020603050405020304" pitchFamily="18" charset="0"/>
              <a:cs typeface="Times New Roman" panose="02020603050405020304" pitchFamily="18" charset="0"/>
            </a:endParaRPr>
          </a:p>
          <a:p>
            <a:pPr algn="just"/>
            <a:r>
              <a:rPr lang="en-US" dirty="0">
                <a:solidFill>
                  <a:srgbClr val="008000"/>
                </a:solidFill>
                <a:latin typeface="Times New Roman" panose="02020603050405020304" pitchFamily="18" charset="0"/>
                <a:cs typeface="Times New Roman" panose="02020603050405020304" pitchFamily="18" charset="0"/>
              </a:rPr>
              <a:t>Use for real-time interactions: </a:t>
            </a:r>
          </a:p>
          <a:p>
            <a:pPr lvl="1" algn="just"/>
            <a:r>
              <a:rPr lang="en-US" dirty="0">
                <a:solidFill>
                  <a:srgbClr val="008000"/>
                </a:solidFill>
                <a:latin typeface="Times New Roman" panose="02020603050405020304" pitchFamily="18" charset="0"/>
                <a:cs typeface="Times New Roman" panose="02020603050405020304" pitchFamily="18" charset="0"/>
              </a:rPr>
              <a:t>Important fog applications involve real-time interactions rather than batch processing. </a:t>
            </a:r>
          </a:p>
          <a:p>
            <a:pPr lvl="1" algn="just"/>
            <a:r>
              <a:rPr lang="en-US" dirty="0">
                <a:solidFill>
                  <a:srgbClr val="008000"/>
                </a:solidFill>
                <a:latin typeface="Times New Roman" panose="02020603050405020304" pitchFamily="18" charset="0"/>
                <a:cs typeface="Times New Roman" panose="02020603050405020304" pitchFamily="18" charset="0"/>
              </a:rPr>
              <a:t>Pre-processing of data in the fog nodes allows upper-layer applications to perform batch processing on a subset of the data.</a:t>
            </a:r>
            <a:endParaRPr lang="en-IN"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8528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E4B2F-DA7E-BB32-A4F1-C359D1B57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A1EDF-5428-EF1D-263C-E895916B1204}"/>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7BEB50A6-2D94-15F4-6807-36E0356E9221}"/>
              </a:ext>
            </a:extLst>
          </p:cNvPr>
          <p:cNvSpPr>
            <a:spLocks noGrp="1"/>
          </p:cNvSpPr>
          <p:nvPr>
            <p:ph idx="1"/>
          </p:nvPr>
        </p:nvSpPr>
        <p:spPr/>
        <p:txBody>
          <a:bodyPr>
            <a:norm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EDGE COMPUTING </a:t>
            </a:r>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Edge computing as “a part a distributed computing topology in which information of processing is located close to the edge – where things and people produce or consume that information.”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Edge compute–capable meters are able to communicate with each other to share information on small subsets.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Edge computing is also sometimes called “mist” computing.</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0105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1BFC4-C943-43B5-C5A7-43D87BDB9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152C0-36A1-304F-3630-237BF836D732}"/>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DB04BAE7-1EA8-1D90-D4A7-3540A1EA4B5B}"/>
              </a:ext>
            </a:extLst>
          </p:cNvPr>
          <p:cNvSpPr>
            <a:spLocks noGrp="1"/>
          </p:cNvSpPr>
          <p:nvPr>
            <p:ph idx="1"/>
          </p:nvPr>
        </p:nvSpPr>
        <p:spPr/>
        <p:txBody>
          <a:bodyPr>
            <a:normAutofit/>
          </a:bodyPr>
          <a:lstStyle/>
          <a:p>
            <a:pPr algn="just"/>
            <a:r>
              <a:rPr lang="en-US" dirty="0">
                <a:solidFill>
                  <a:srgbClr val="FF0000"/>
                </a:solidFill>
                <a:latin typeface="Times New Roman" panose="02020603050405020304" pitchFamily="18" charset="0"/>
                <a:cs typeface="Times New Roman" panose="02020603050405020304" pitchFamily="18" charset="0"/>
              </a:rPr>
              <a:t>THE HIERARCHY OF EDGE, FOG, AND CLOUD </a:t>
            </a:r>
          </a:p>
          <a:p>
            <a:pPr lvl="1" algn="just"/>
            <a:r>
              <a:rPr lang="en-US" dirty="0">
                <a:solidFill>
                  <a:srgbClr val="FF0000"/>
                </a:solidFill>
                <a:latin typeface="Times New Roman" panose="02020603050405020304" pitchFamily="18" charset="0"/>
                <a:cs typeface="Times New Roman" panose="02020603050405020304" pitchFamily="18" charset="0"/>
              </a:rPr>
              <a:t>This model suggests a hierarchical organization of network, compute, and data storage resources.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At each stage, data is collected, analyzed, and responded to when necessary, according to the capabilities of the resources at each layer.</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advantage of hierarchy </a:t>
            </a:r>
          </a:p>
          <a:p>
            <a:pPr lvl="2" algn="just"/>
            <a:r>
              <a:rPr lang="en-US" dirty="0">
                <a:solidFill>
                  <a:srgbClr val="FF0000"/>
                </a:solidFill>
                <a:latin typeface="Times New Roman" panose="02020603050405020304" pitchFamily="18" charset="0"/>
                <a:cs typeface="Times New Roman" panose="02020603050405020304" pitchFamily="18" charset="0"/>
              </a:rPr>
              <a:t>response to events from resources close to the end device is fast and can result in immediate benefits </a:t>
            </a:r>
          </a:p>
          <a:p>
            <a:pPr lvl="2" algn="just"/>
            <a:r>
              <a:rPr lang="en-US" dirty="0">
                <a:solidFill>
                  <a:srgbClr val="FF0000"/>
                </a:solidFill>
                <a:latin typeface="Times New Roman" panose="02020603050405020304" pitchFamily="18" charset="0"/>
                <a:cs typeface="Times New Roman" panose="02020603050405020304" pitchFamily="18" charset="0"/>
              </a:rPr>
              <a:t>resources available in the cloud when necessary</a:t>
            </a:r>
          </a:p>
        </p:txBody>
      </p:sp>
    </p:spTree>
    <p:extLst>
      <p:ext uri="{BB962C8B-B14F-4D97-AF65-F5344CB8AC3E}">
        <p14:creationId xmlns:p14="http://schemas.microsoft.com/office/powerpoint/2010/main" val="33652227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7461E-D4A2-7AB0-78AF-D3B4F1743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A0822-49D7-CA50-C5E8-AD79C4E55B2B}"/>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FD123672-3B5F-B3B1-DB9B-D990FD56A8B3}"/>
              </a:ext>
            </a:extLst>
          </p:cNvPr>
          <p:cNvSpPr>
            <a:spLocks noGrp="1"/>
          </p:cNvSpPr>
          <p:nvPr>
            <p:ph idx="1"/>
          </p:nvPr>
        </p:nvSpPr>
        <p:spPr/>
        <p:txBody>
          <a:bodyPr>
            <a:normAutofit/>
          </a:bodyPr>
          <a:lstStyle/>
          <a:p>
            <a:pPr algn="just"/>
            <a:r>
              <a:rPr lang="en-US" dirty="0">
                <a:solidFill>
                  <a:srgbClr val="FF0000"/>
                </a:solidFill>
                <a:latin typeface="Times New Roman" panose="02020603050405020304" pitchFamily="18" charset="0"/>
                <a:cs typeface="Times New Roman" panose="02020603050405020304" pitchFamily="18" charset="0"/>
              </a:rPr>
              <a:t>THE HIERARCHY OF EDGE, FOG, AND CLOUD </a:t>
            </a:r>
          </a:p>
          <a:p>
            <a:pPr lvl="1" algn="just"/>
            <a:r>
              <a:rPr lang="en-US" sz="2800" dirty="0">
                <a:solidFill>
                  <a:srgbClr val="FF0000"/>
                </a:solidFill>
                <a:latin typeface="Times New Roman" panose="02020603050405020304" pitchFamily="18" charset="0"/>
                <a:cs typeface="Times New Roman" panose="02020603050405020304" pitchFamily="18" charset="0"/>
              </a:rPr>
              <a:t>Figure 2.16 illustrates the hierarchical nature of edge, fog, and cloud computing across an IoT system. </a:t>
            </a:r>
          </a:p>
          <a:p>
            <a:pPr lvl="1" algn="just"/>
            <a:endParaRPr lang="en-US" sz="2800" dirty="0">
              <a:solidFill>
                <a:srgbClr val="FF0000"/>
              </a:solidFill>
              <a:latin typeface="Times New Roman" panose="02020603050405020304" pitchFamily="18" charset="0"/>
              <a:cs typeface="Times New Roman" panose="02020603050405020304" pitchFamily="18" charset="0"/>
            </a:endParaRPr>
          </a:p>
          <a:p>
            <a:pPr lvl="1" algn="just"/>
            <a:r>
              <a:rPr lang="en-US" sz="2800" dirty="0">
                <a:solidFill>
                  <a:srgbClr val="FF0000"/>
                </a:solidFill>
                <a:latin typeface="Times New Roman" panose="02020603050405020304" pitchFamily="18" charset="0"/>
                <a:cs typeface="Times New Roman" panose="02020603050405020304" pitchFamily="18" charset="0"/>
              </a:rPr>
              <a:t>From an architectural standpoint, fog nodes closest to the network edge receive the data from IoT devices</a:t>
            </a:r>
          </a:p>
          <a:p>
            <a:pPr lvl="1" algn="just"/>
            <a:endParaRPr lang="en-US" sz="2800" dirty="0">
              <a:solidFill>
                <a:srgbClr val="FF0000"/>
              </a:solidFill>
              <a:latin typeface="Times New Roman" panose="02020603050405020304" pitchFamily="18" charset="0"/>
              <a:cs typeface="Times New Roman" panose="02020603050405020304" pitchFamily="18" charset="0"/>
            </a:endParaRPr>
          </a:p>
          <a:p>
            <a:pPr lvl="1" algn="just"/>
            <a:r>
              <a:rPr lang="en-US" sz="2800" dirty="0">
                <a:solidFill>
                  <a:srgbClr val="FF0000"/>
                </a:solidFill>
                <a:latin typeface="Times New Roman" panose="02020603050405020304" pitchFamily="18" charset="0"/>
                <a:cs typeface="Times New Roman" panose="02020603050405020304" pitchFamily="18" charset="0"/>
              </a:rPr>
              <a:t>The fog IoT application then directs different types of data to the optimal place for analysis:</a:t>
            </a:r>
          </a:p>
        </p:txBody>
      </p:sp>
    </p:spTree>
    <p:extLst>
      <p:ext uri="{BB962C8B-B14F-4D97-AF65-F5344CB8AC3E}">
        <p14:creationId xmlns:p14="http://schemas.microsoft.com/office/powerpoint/2010/main" val="24302992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66623-3D8B-09A1-32D1-A36F6DDB9558}"/>
              </a:ext>
            </a:extLst>
          </p:cNvPr>
          <p:cNvPicPr>
            <a:picLocks noChangeAspect="1"/>
          </p:cNvPicPr>
          <p:nvPr/>
        </p:nvPicPr>
        <p:blipFill>
          <a:blip r:embed="rId2"/>
          <a:stretch>
            <a:fillRect/>
          </a:stretch>
        </p:blipFill>
        <p:spPr>
          <a:xfrm>
            <a:off x="1952046" y="251969"/>
            <a:ext cx="8287907" cy="6354062"/>
          </a:xfrm>
          <a:prstGeom prst="rect">
            <a:avLst/>
          </a:prstGeom>
        </p:spPr>
      </p:pic>
    </p:spTree>
    <p:extLst>
      <p:ext uri="{BB962C8B-B14F-4D97-AF65-F5344CB8AC3E}">
        <p14:creationId xmlns:p14="http://schemas.microsoft.com/office/powerpoint/2010/main" val="24982698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6309-7A3F-9A77-D9E5-4FA133725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4941B-C02B-E407-4E0E-E60B6890A901}"/>
              </a:ext>
            </a:extLst>
          </p:cNvPr>
          <p:cNvSpPr>
            <a:spLocks noGrp="1"/>
          </p:cNvSpPr>
          <p:nvPr>
            <p:ph type="title"/>
          </p:nvPr>
        </p:nvSpPr>
        <p:spPr/>
        <p:txBody>
          <a:bodyPr/>
          <a:lstStyle/>
          <a:p>
            <a:r>
              <a:rPr lang="en-US" sz="4400" dirty="0">
                <a:solidFill>
                  <a:srgbClr val="FF3399"/>
                </a:solidFill>
                <a:latin typeface="Times New Roman" panose="02020603050405020304" pitchFamily="18" charset="0"/>
                <a:cs typeface="Times New Roman" panose="02020603050405020304" pitchFamily="18" charset="0"/>
              </a:rPr>
              <a:t>IoT Data Management and Compute Stack</a:t>
            </a:r>
            <a:endParaRPr lang="en-IN" dirty="0">
              <a:solidFill>
                <a:srgbClr val="FF3399"/>
              </a:solidFill>
            </a:endParaRPr>
          </a:p>
        </p:txBody>
      </p:sp>
      <p:sp>
        <p:nvSpPr>
          <p:cNvPr id="3" name="Content Placeholder 2">
            <a:extLst>
              <a:ext uri="{FF2B5EF4-FFF2-40B4-BE49-F238E27FC236}">
                <a16:creationId xmlns:a16="http://schemas.microsoft.com/office/drawing/2014/main" id="{0B743236-ABCF-2BFA-3EA5-A3B219D1A1E8}"/>
              </a:ext>
            </a:extLst>
          </p:cNvPr>
          <p:cNvSpPr>
            <a:spLocks noGrp="1"/>
          </p:cNvSpPr>
          <p:nvPr>
            <p:ph idx="1"/>
          </p:nvPr>
        </p:nvSpPr>
        <p:spPr/>
        <p:txBody>
          <a:bodyPr>
            <a:norm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The fog IoT application directs different types of data for analysis: </a:t>
            </a:r>
          </a:p>
          <a:p>
            <a:pPr lvl="1" algn="just"/>
            <a:r>
              <a:rPr lang="en-US" dirty="0">
                <a:solidFill>
                  <a:srgbClr val="FF0000"/>
                </a:solidFill>
                <a:latin typeface="Times New Roman" panose="02020603050405020304" pitchFamily="18" charset="0"/>
                <a:cs typeface="Times New Roman" panose="02020603050405020304" pitchFamily="18" charset="0"/>
              </a:rPr>
              <a:t>The most time-sensitive data is analyzed on the edge or fog node closest to the things generating the data.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Data that can wait seconds or minutes for action is passed along to an aggregation node for analysis and action.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dirty="0">
                <a:solidFill>
                  <a:srgbClr val="FF0000"/>
                </a:solidFill>
                <a:latin typeface="Times New Roman" panose="02020603050405020304" pitchFamily="18" charset="0"/>
                <a:cs typeface="Times New Roman" panose="02020603050405020304" pitchFamily="18" charset="0"/>
              </a:rPr>
              <a:t>Data that is less time sensitive is sent to the cloud for historical analysis, big data analytics, and long-term storage.</a:t>
            </a:r>
          </a:p>
        </p:txBody>
      </p:sp>
    </p:spTree>
    <p:extLst>
      <p:ext uri="{BB962C8B-B14F-4D97-AF65-F5344CB8AC3E}">
        <p14:creationId xmlns:p14="http://schemas.microsoft.com/office/powerpoint/2010/main" val="175728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6B27D-2C59-0AC3-CD0A-A1E610931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5262A-40AE-2B47-65EA-7CBB4F054314}"/>
              </a:ext>
            </a:extLst>
          </p:cNvPr>
          <p:cNvSpPr>
            <a:spLocks noGrp="1"/>
          </p:cNvSpPr>
          <p:nvPr>
            <p:ph type="title"/>
          </p:nvPr>
        </p:nvSpPr>
        <p:spPr/>
        <p:txBody>
          <a:bodyPr/>
          <a:lstStyle/>
          <a:p>
            <a:r>
              <a:rPr lang="en-US" sz="4400" dirty="0">
                <a:solidFill>
                  <a:schemeClr val="accent1"/>
                </a:solidFill>
                <a:latin typeface="Times New Roman" panose="02020603050405020304" pitchFamily="18" charset="0"/>
                <a:cs typeface="Times New Roman" panose="02020603050405020304" pitchFamily="18" charset="0"/>
              </a:rPr>
              <a:t>What is IoT</a:t>
            </a:r>
            <a:endParaRPr lang="en-IN" dirty="0">
              <a:solidFill>
                <a:schemeClr val="accent1"/>
              </a:solidFill>
            </a:endParaRPr>
          </a:p>
        </p:txBody>
      </p:sp>
      <p:sp>
        <p:nvSpPr>
          <p:cNvPr id="5" name="TextBox 4">
            <a:extLst>
              <a:ext uri="{FF2B5EF4-FFF2-40B4-BE49-F238E27FC236}">
                <a16:creationId xmlns:a16="http://schemas.microsoft.com/office/drawing/2014/main" id="{D0E71730-8AF4-0A68-2691-FA0F47212E78}"/>
              </a:ext>
            </a:extLst>
          </p:cNvPr>
          <p:cNvSpPr txBox="1"/>
          <p:nvPr/>
        </p:nvSpPr>
        <p:spPr>
          <a:xfrm>
            <a:off x="838199" y="4514646"/>
            <a:ext cx="10515599" cy="1815882"/>
          </a:xfrm>
          <a:prstGeom prst="rect">
            <a:avLst/>
          </a:prstGeom>
          <a:noFill/>
        </p:spPr>
        <p:txBody>
          <a:bodyPr wrap="square">
            <a:spAutoFit/>
          </a:bodyPr>
          <a:lstStyle/>
          <a:p>
            <a:pPr algn="just">
              <a:buNone/>
            </a:pPr>
            <a:r>
              <a:rPr lang="en-US" sz="2800" dirty="0">
                <a:solidFill>
                  <a:schemeClr val="accent6"/>
                </a:solidFill>
                <a:latin typeface="Times New Roman" panose="02020603050405020304" pitchFamily="18" charset="0"/>
                <a:cs typeface="Times New Roman" panose="02020603050405020304" pitchFamily="18" charset="0"/>
              </a:rPr>
              <a:t>IoT plays a significant role in various domains, including </a:t>
            </a:r>
            <a:r>
              <a:rPr lang="en-US" sz="2800" b="1" dirty="0">
                <a:solidFill>
                  <a:schemeClr val="accent6"/>
                </a:solidFill>
                <a:latin typeface="Times New Roman" panose="02020603050405020304" pitchFamily="18" charset="0"/>
                <a:cs typeface="Times New Roman" panose="02020603050405020304" pitchFamily="18" charset="0"/>
              </a:rPr>
              <a:t>smart homes</a:t>
            </a:r>
            <a:r>
              <a:rPr lang="en-US" sz="2800" dirty="0">
                <a:solidFill>
                  <a:schemeClr val="accent6"/>
                </a:solidFill>
                <a:latin typeface="Times New Roman" panose="02020603050405020304" pitchFamily="18" charset="0"/>
                <a:cs typeface="Times New Roman" panose="02020603050405020304" pitchFamily="18" charset="0"/>
              </a:rPr>
              <a:t>, </a:t>
            </a:r>
            <a:r>
              <a:rPr lang="en-US" sz="2800" b="1" dirty="0">
                <a:solidFill>
                  <a:schemeClr val="accent6"/>
                </a:solidFill>
                <a:latin typeface="Times New Roman" panose="02020603050405020304" pitchFamily="18" charset="0"/>
                <a:cs typeface="Times New Roman" panose="02020603050405020304" pitchFamily="18" charset="0"/>
              </a:rPr>
              <a:t>healthcare</a:t>
            </a:r>
            <a:r>
              <a:rPr lang="en-US" sz="2800" dirty="0">
                <a:solidFill>
                  <a:schemeClr val="accent6"/>
                </a:solidFill>
                <a:latin typeface="Times New Roman" panose="02020603050405020304" pitchFamily="18" charset="0"/>
                <a:cs typeface="Times New Roman" panose="02020603050405020304" pitchFamily="18" charset="0"/>
              </a:rPr>
              <a:t>, </a:t>
            </a:r>
            <a:r>
              <a:rPr lang="en-US" sz="2800" b="1" dirty="0">
                <a:solidFill>
                  <a:schemeClr val="accent6"/>
                </a:solidFill>
                <a:latin typeface="Times New Roman" panose="02020603050405020304" pitchFamily="18" charset="0"/>
                <a:cs typeface="Times New Roman" panose="02020603050405020304" pitchFamily="18" charset="0"/>
              </a:rPr>
              <a:t>agriculture</a:t>
            </a:r>
            <a:r>
              <a:rPr lang="en-US" sz="2800" dirty="0">
                <a:solidFill>
                  <a:schemeClr val="accent6"/>
                </a:solidFill>
                <a:latin typeface="Times New Roman" panose="02020603050405020304" pitchFamily="18" charset="0"/>
                <a:cs typeface="Times New Roman" panose="02020603050405020304" pitchFamily="18" charset="0"/>
              </a:rPr>
              <a:t>, </a:t>
            </a:r>
            <a:r>
              <a:rPr lang="en-US" sz="2800" b="1" dirty="0">
                <a:solidFill>
                  <a:schemeClr val="accent6"/>
                </a:solidFill>
                <a:latin typeface="Times New Roman" panose="02020603050405020304" pitchFamily="18" charset="0"/>
                <a:cs typeface="Times New Roman" panose="02020603050405020304" pitchFamily="18" charset="0"/>
              </a:rPr>
              <a:t>transportation</a:t>
            </a:r>
            <a:r>
              <a:rPr lang="en-US" sz="2800" dirty="0">
                <a:solidFill>
                  <a:schemeClr val="accent6"/>
                </a:solidFill>
                <a:latin typeface="Times New Roman" panose="02020603050405020304" pitchFamily="18" charset="0"/>
                <a:cs typeface="Times New Roman" panose="02020603050405020304" pitchFamily="18" charset="0"/>
              </a:rPr>
              <a:t>, </a:t>
            </a:r>
            <a:r>
              <a:rPr lang="en-US" sz="2800" b="1" dirty="0">
                <a:solidFill>
                  <a:schemeClr val="accent6"/>
                </a:solidFill>
                <a:latin typeface="Times New Roman" panose="02020603050405020304" pitchFamily="18" charset="0"/>
                <a:cs typeface="Times New Roman" panose="02020603050405020304" pitchFamily="18" charset="0"/>
              </a:rPr>
              <a:t>manufacturing</a:t>
            </a:r>
            <a:r>
              <a:rPr lang="en-US" sz="2800" dirty="0">
                <a:solidFill>
                  <a:schemeClr val="accent6"/>
                </a:solidFill>
                <a:latin typeface="Times New Roman" panose="02020603050405020304" pitchFamily="18" charset="0"/>
                <a:cs typeface="Times New Roman" panose="02020603050405020304" pitchFamily="18" charset="0"/>
              </a:rPr>
              <a:t>, and </a:t>
            </a:r>
            <a:r>
              <a:rPr lang="en-US" sz="2800" b="1" dirty="0">
                <a:solidFill>
                  <a:schemeClr val="accent6"/>
                </a:solidFill>
                <a:latin typeface="Times New Roman" panose="02020603050405020304" pitchFamily="18" charset="0"/>
                <a:cs typeface="Times New Roman" panose="02020603050405020304" pitchFamily="18" charset="0"/>
              </a:rPr>
              <a:t>smart cities</a:t>
            </a:r>
            <a:r>
              <a:rPr lang="en-US" sz="2800" dirty="0">
                <a:solidFill>
                  <a:schemeClr val="accent6"/>
                </a:solidFill>
                <a:latin typeface="Times New Roman" panose="02020603050405020304" pitchFamily="18" charset="0"/>
                <a:cs typeface="Times New Roman" panose="02020603050405020304" pitchFamily="18" charset="0"/>
              </a:rPr>
              <a:t>. It helps improve efficiency, reduce human effort, and generate valuable insights through data analysis.</a:t>
            </a:r>
          </a:p>
        </p:txBody>
      </p:sp>
      <p:sp>
        <p:nvSpPr>
          <p:cNvPr id="7" name="TextBox 6">
            <a:extLst>
              <a:ext uri="{FF2B5EF4-FFF2-40B4-BE49-F238E27FC236}">
                <a16:creationId xmlns:a16="http://schemas.microsoft.com/office/drawing/2014/main" id="{1A030FCD-8EF9-9402-9AA5-0F26F7E0B5B8}"/>
              </a:ext>
            </a:extLst>
          </p:cNvPr>
          <p:cNvSpPr txBox="1"/>
          <p:nvPr/>
        </p:nvSpPr>
        <p:spPr>
          <a:xfrm>
            <a:off x="838199" y="1604989"/>
            <a:ext cx="10320780" cy="954107"/>
          </a:xfrm>
          <a:prstGeom prst="rect">
            <a:avLst/>
          </a:prstGeom>
          <a:noFill/>
        </p:spPr>
        <p:txBody>
          <a:bodyPr wrap="square">
            <a:spAutoFit/>
          </a:bodyPr>
          <a:lstStyle/>
          <a:p>
            <a:pPr algn="just">
              <a:buNone/>
            </a:pPr>
            <a:r>
              <a:rPr lang="en-US" sz="2800" dirty="0">
                <a:solidFill>
                  <a:schemeClr val="accent2"/>
                </a:solidFill>
                <a:latin typeface="Times New Roman" panose="02020603050405020304" pitchFamily="18" charset="0"/>
                <a:cs typeface="Times New Roman" panose="02020603050405020304" pitchFamily="18" charset="0"/>
              </a:rPr>
              <a:t>The core idea of IoT is to enable seamless communication between devices without human intervention. </a:t>
            </a:r>
          </a:p>
        </p:txBody>
      </p:sp>
      <p:sp>
        <p:nvSpPr>
          <p:cNvPr id="9" name="TextBox 8">
            <a:extLst>
              <a:ext uri="{FF2B5EF4-FFF2-40B4-BE49-F238E27FC236}">
                <a16:creationId xmlns:a16="http://schemas.microsoft.com/office/drawing/2014/main" id="{36BFDE7E-6A15-D02E-8A40-D4D147A84A7E}"/>
              </a:ext>
            </a:extLst>
          </p:cNvPr>
          <p:cNvSpPr txBox="1"/>
          <p:nvPr/>
        </p:nvSpPr>
        <p:spPr>
          <a:xfrm>
            <a:off x="838199" y="2628930"/>
            <a:ext cx="10320779" cy="1815882"/>
          </a:xfrm>
          <a:prstGeom prst="rect">
            <a:avLst/>
          </a:prstGeom>
          <a:noFill/>
        </p:spPr>
        <p:txBody>
          <a:bodyPr wrap="square">
            <a:spAutoFit/>
          </a:bodyPr>
          <a:lstStyle/>
          <a:p>
            <a:pPr algn="just">
              <a:buNone/>
            </a:pPr>
            <a:r>
              <a:rPr lang="en-US" sz="2800" dirty="0">
                <a:solidFill>
                  <a:srgbClr val="FF0000"/>
                </a:solidFill>
                <a:latin typeface="Times New Roman" panose="02020603050405020304" pitchFamily="18" charset="0"/>
                <a:cs typeface="Times New Roman" panose="02020603050405020304" pitchFamily="18" charset="0"/>
              </a:rPr>
              <a:t>For example, a smart thermostat can adjust the room temperature based on user preferences and weather forecasts, while a fitness band can monitor physical activity and send health data to a smartphone or cloud server.</a:t>
            </a:r>
          </a:p>
        </p:txBody>
      </p:sp>
    </p:spTree>
    <p:extLst>
      <p:ext uri="{BB962C8B-B14F-4D97-AF65-F5344CB8AC3E}">
        <p14:creationId xmlns:p14="http://schemas.microsoft.com/office/powerpoint/2010/main" val="280579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A90CA-A862-3910-F7BD-91E93BD69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CC7C-7CD9-4984-4A18-451E3C74C6FF}"/>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Genesis of IoT</a:t>
            </a:r>
            <a:endParaRPr lang="en-IN" dirty="0"/>
          </a:p>
        </p:txBody>
      </p:sp>
      <p:sp>
        <p:nvSpPr>
          <p:cNvPr id="5" name="TextBox 4">
            <a:extLst>
              <a:ext uri="{FF2B5EF4-FFF2-40B4-BE49-F238E27FC236}">
                <a16:creationId xmlns:a16="http://schemas.microsoft.com/office/drawing/2014/main" id="{F589830A-5D58-48A8-EC1F-7583150F0267}"/>
              </a:ext>
            </a:extLst>
          </p:cNvPr>
          <p:cNvSpPr txBox="1"/>
          <p:nvPr/>
        </p:nvSpPr>
        <p:spPr>
          <a:xfrm>
            <a:off x="882584" y="4401246"/>
            <a:ext cx="10426831" cy="954107"/>
          </a:xfrm>
          <a:prstGeom prst="rect">
            <a:avLst/>
          </a:prstGeom>
          <a:noFill/>
        </p:spPr>
        <p:txBody>
          <a:bodyPr wrap="square">
            <a:spAutoFit/>
          </a:bodyPr>
          <a:lstStyle/>
          <a:p>
            <a:pPr algn="just">
              <a:buNone/>
            </a:pPr>
            <a:r>
              <a:rPr lang="en-US" sz="2800" dirty="0">
                <a:solidFill>
                  <a:srgbClr val="00B0F0"/>
                </a:solidFill>
                <a:latin typeface="Times New Roman" panose="02020603050405020304" pitchFamily="18" charset="0"/>
                <a:cs typeface="Times New Roman" panose="02020603050405020304" pitchFamily="18" charset="0"/>
              </a:rPr>
              <a:t>The term </a:t>
            </a:r>
            <a:r>
              <a:rPr lang="en-US" sz="2800" b="1" dirty="0">
                <a:solidFill>
                  <a:srgbClr val="00B0F0"/>
                </a:solidFill>
                <a:latin typeface="Times New Roman" panose="02020603050405020304" pitchFamily="18" charset="0"/>
                <a:cs typeface="Times New Roman" panose="02020603050405020304" pitchFamily="18" charset="0"/>
              </a:rPr>
              <a:t>"Internet of Things"</a:t>
            </a:r>
            <a:r>
              <a:rPr lang="en-US" sz="2800" dirty="0">
                <a:solidFill>
                  <a:srgbClr val="00B0F0"/>
                </a:solidFill>
                <a:latin typeface="Times New Roman" panose="02020603050405020304" pitchFamily="18" charset="0"/>
                <a:cs typeface="Times New Roman" panose="02020603050405020304" pitchFamily="18" charset="0"/>
              </a:rPr>
              <a:t> was first coined by </a:t>
            </a:r>
            <a:r>
              <a:rPr lang="en-US" sz="2800" b="1" dirty="0">
                <a:solidFill>
                  <a:srgbClr val="00B0F0"/>
                </a:solidFill>
                <a:latin typeface="Times New Roman" panose="02020603050405020304" pitchFamily="18" charset="0"/>
                <a:cs typeface="Times New Roman" panose="02020603050405020304" pitchFamily="18" charset="0"/>
              </a:rPr>
              <a:t>Kevin Ashton</a:t>
            </a:r>
            <a:r>
              <a:rPr lang="en-US" sz="2800" dirty="0">
                <a:solidFill>
                  <a:srgbClr val="00B0F0"/>
                </a:solidFill>
                <a:latin typeface="Times New Roman" panose="02020603050405020304" pitchFamily="18" charset="0"/>
                <a:cs typeface="Times New Roman" panose="02020603050405020304" pitchFamily="18" charset="0"/>
              </a:rPr>
              <a:t> in </a:t>
            </a:r>
            <a:r>
              <a:rPr lang="en-US" sz="2800" b="1" dirty="0">
                <a:solidFill>
                  <a:srgbClr val="00B0F0"/>
                </a:solidFill>
                <a:latin typeface="Times New Roman" panose="02020603050405020304" pitchFamily="18" charset="0"/>
                <a:cs typeface="Times New Roman" panose="02020603050405020304" pitchFamily="18" charset="0"/>
              </a:rPr>
              <a:t>1999</a:t>
            </a:r>
            <a:r>
              <a:rPr lang="en-US" sz="2800" dirty="0">
                <a:solidFill>
                  <a:srgbClr val="00B0F0"/>
                </a:solidFill>
                <a:latin typeface="Times New Roman" panose="02020603050405020304" pitchFamily="18" charset="0"/>
                <a:cs typeface="Times New Roman" panose="02020603050405020304" pitchFamily="18" charset="0"/>
              </a:rPr>
              <a:t> while working at Procter &amp; Gamble. </a:t>
            </a:r>
          </a:p>
        </p:txBody>
      </p:sp>
      <p:sp>
        <p:nvSpPr>
          <p:cNvPr id="11" name="TextBox 10">
            <a:extLst>
              <a:ext uri="{FF2B5EF4-FFF2-40B4-BE49-F238E27FC236}">
                <a16:creationId xmlns:a16="http://schemas.microsoft.com/office/drawing/2014/main" id="{F180476E-CBD0-F643-FFD3-C3EE6A833DB5}"/>
              </a:ext>
            </a:extLst>
          </p:cNvPr>
          <p:cNvSpPr txBox="1"/>
          <p:nvPr/>
        </p:nvSpPr>
        <p:spPr>
          <a:xfrm>
            <a:off x="882584" y="5511485"/>
            <a:ext cx="10382446" cy="954107"/>
          </a:xfrm>
          <a:prstGeom prst="rect">
            <a:avLst/>
          </a:prstGeom>
          <a:noFill/>
        </p:spPr>
        <p:txBody>
          <a:bodyPr wrap="square">
            <a:spAutoFit/>
          </a:bodyPr>
          <a:lstStyle/>
          <a:p>
            <a:r>
              <a:rPr lang="en-US" sz="2800" dirty="0">
                <a:solidFill>
                  <a:srgbClr val="C00000"/>
                </a:solidFill>
                <a:latin typeface="Times New Roman" panose="02020603050405020304" pitchFamily="18" charset="0"/>
                <a:cs typeface="Times New Roman" panose="02020603050405020304" pitchFamily="18" charset="0"/>
              </a:rPr>
              <a:t>He used it to describe a system where the internet is connected to the physical world through sensors. </a:t>
            </a:r>
            <a:endParaRPr lang="en-IN" sz="2800" dirty="0">
              <a:solidFill>
                <a:srgbClr val="C00000"/>
              </a:solidFill>
            </a:endParaRPr>
          </a:p>
        </p:txBody>
      </p:sp>
      <p:pic>
        <p:nvPicPr>
          <p:cNvPr id="1026" name="Picture 2" descr="Kevin Ashton Describes &quot;the Internet of ...">
            <a:extLst>
              <a:ext uri="{FF2B5EF4-FFF2-40B4-BE49-F238E27FC236}">
                <a16:creationId xmlns:a16="http://schemas.microsoft.com/office/drawing/2014/main" id="{6AFD09A5-37E0-47C2-A860-6A3C5EE7F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015" y="891775"/>
            <a:ext cx="3431405" cy="343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D7EB-749A-0D19-E78B-5E7CDDAF5E95}"/>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Genesis of IoT</a:t>
            </a:r>
            <a:endParaRPr lang="en-IN" dirty="0"/>
          </a:p>
        </p:txBody>
      </p:sp>
      <p:sp>
        <p:nvSpPr>
          <p:cNvPr id="7" name="TextBox 6">
            <a:extLst>
              <a:ext uri="{FF2B5EF4-FFF2-40B4-BE49-F238E27FC236}">
                <a16:creationId xmlns:a16="http://schemas.microsoft.com/office/drawing/2014/main" id="{299F0376-4D4F-B890-DE51-F99ABEE12BE7}"/>
              </a:ext>
            </a:extLst>
          </p:cNvPr>
          <p:cNvSpPr txBox="1"/>
          <p:nvPr/>
        </p:nvSpPr>
        <p:spPr>
          <a:xfrm>
            <a:off x="936397" y="1690688"/>
            <a:ext cx="10328633" cy="1384995"/>
          </a:xfrm>
          <a:prstGeom prst="rect">
            <a:avLst/>
          </a:prstGeom>
          <a:noFill/>
        </p:spPr>
        <p:txBody>
          <a:bodyPr wrap="square">
            <a:spAutoFit/>
          </a:bodyPr>
          <a:lstStyle/>
          <a:p>
            <a:pPr algn="just">
              <a:buNone/>
            </a:pPr>
            <a:r>
              <a:rPr lang="en-US" sz="2800" dirty="0">
                <a:solidFill>
                  <a:schemeClr val="accent2">
                    <a:lumMod val="75000"/>
                  </a:schemeClr>
                </a:solidFill>
                <a:latin typeface="Times New Roman" panose="02020603050405020304" pitchFamily="18" charset="0"/>
                <a:cs typeface="Times New Roman" panose="02020603050405020304" pitchFamily="18" charset="0"/>
              </a:rPr>
              <a:t>The </a:t>
            </a:r>
            <a:r>
              <a:rPr lang="en-US" sz="2800" b="1" dirty="0">
                <a:solidFill>
                  <a:schemeClr val="accent2">
                    <a:lumMod val="75000"/>
                  </a:schemeClr>
                </a:solidFill>
                <a:latin typeface="Times New Roman" panose="02020603050405020304" pitchFamily="18" charset="0"/>
                <a:cs typeface="Times New Roman" panose="02020603050405020304" pitchFamily="18" charset="0"/>
              </a:rPr>
              <a:t>genesis of the Internet of Things (IoT)</a:t>
            </a:r>
            <a:r>
              <a:rPr lang="en-US" sz="2800" dirty="0">
                <a:solidFill>
                  <a:schemeClr val="accent2">
                    <a:lumMod val="75000"/>
                  </a:schemeClr>
                </a:solidFill>
                <a:latin typeface="Times New Roman" panose="02020603050405020304" pitchFamily="18" charset="0"/>
                <a:cs typeface="Times New Roman" panose="02020603050405020304" pitchFamily="18" charset="0"/>
              </a:rPr>
              <a:t> can be traced back to the convergence of multiple technologies, including embedded systems, wireless communication, and the internet. </a:t>
            </a:r>
          </a:p>
        </p:txBody>
      </p:sp>
      <p:sp>
        <p:nvSpPr>
          <p:cNvPr id="9" name="TextBox 8">
            <a:extLst>
              <a:ext uri="{FF2B5EF4-FFF2-40B4-BE49-F238E27FC236}">
                <a16:creationId xmlns:a16="http://schemas.microsoft.com/office/drawing/2014/main" id="{B0BAC4A3-3307-0B8D-D676-5C5880DC2010}"/>
              </a:ext>
            </a:extLst>
          </p:cNvPr>
          <p:cNvSpPr txBox="1"/>
          <p:nvPr/>
        </p:nvSpPr>
        <p:spPr>
          <a:xfrm>
            <a:off x="936397" y="3924192"/>
            <a:ext cx="10328633" cy="954107"/>
          </a:xfrm>
          <a:prstGeom prst="rect">
            <a:avLst/>
          </a:prstGeom>
          <a:noFill/>
        </p:spPr>
        <p:txBody>
          <a:bodyPr wrap="square">
            <a:spAutoFit/>
          </a:bodyPr>
          <a:lstStyle/>
          <a:p>
            <a:r>
              <a:rPr lang="en-US" sz="2800" dirty="0">
                <a:solidFill>
                  <a:srgbClr val="7030A0"/>
                </a:solidFill>
                <a:latin typeface="Times New Roman" panose="02020603050405020304" pitchFamily="18" charset="0"/>
                <a:cs typeface="Times New Roman" panose="02020603050405020304" pitchFamily="18" charset="0"/>
              </a:rPr>
              <a:t>The idea of connecting machines and devices for communication dates back to the early days of computing and networking.</a:t>
            </a:r>
            <a:endParaRPr lang="en-IN" sz="2800" dirty="0">
              <a:solidFill>
                <a:srgbClr val="7030A0"/>
              </a:solidFill>
            </a:endParaRPr>
          </a:p>
        </p:txBody>
      </p:sp>
    </p:spTree>
    <p:extLst>
      <p:ext uri="{BB962C8B-B14F-4D97-AF65-F5344CB8AC3E}">
        <p14:creationId xmlns:p14="http://schemas.microsoft.com/office/powerpoint/2010/main" val="142687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206-A9C0-5D20-550F-4440AE980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91038-EB0A-AE49-450B-D3B2EAE17DA8}"/>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Genesis of IoT</a:t>
            </a:r>
            <a:endParaRPr lang="en-IN" dirty="0"/>
          </a:p>
        </p:txBody>
      </p:sp>
      <p:sp>
        <p:nvSpPr>
          <p:cNvPr id="5" name="TextBox 4">
            <a:extLst>
              <a:ext uri="{FF2B5EF4-FFF2-40B4-BE49-F238E27FC236}">
                <a16:creationId xmlns:a16="http://schemas.microsoft.com/office/drawing/2014/main" id="{62426C7A-D1FC-A6D8-0EF3-E490DC2D6CA1}"/>
              </a:ext>
            </a:extLst>
          </p:cNvPr>
          <p:cNvSpPr txBox="1"/>
          <p:nvPr/>
        </p:nvSpPr>
        <p:spPr>
          <a:xfrm>
            <a:off x="1561314" y="3846126"/>
            <a:ext cx="9699001" cy="1384995"/>
          </a:xfrm>
          <a:prstGeom prst="rect">
            <a:avLst/>
          </a:prstGeom>
          <a:noFill/>
        </p:spPr>
        <p:txBody>
          <a:bodyPr wrap="square">
            <a:spAutoFit/>
          </a:bodyPr>
          <a:lstStyle/>
          <a:p>
            <a:pPr algn="just"/>
            <a:r>
              <a:rPr lang="en-US" sz="2800" dirty="0">
                <a:solidFill>
                  <a:srgbClr val="92D050"/>
                </a:solidFill>
                <a:latin typeface="Times New Roman" panose="02020603050405020304" pitchFamily="18" charset="0"/>
                <a:cs typeface="Times New Roman" panose="02020603050405020304" pitchFamily="18" charset="0"/>
              </a:rPr>
              <a:t>In the </a:t>
            </a:r>
            <a:r>
              <a:rPr lang="en-US" sz="2800" b="1" dirty="0">
                <a:solidFill>
                  <a:srgbClr val="92D050"/>
                </a:solidFill>
                <a:latin typeface="Times New Roman" panose="02020603050405020304" pitchFamily="18" charset="0"/>
                <a:cs typeface="Times New Roman" panose="02020603050405020304" pitchFamily="18" charset="0"/>
              </a:rPr>
              <a:t>1980s</a:t>
            </a:r>
            <a:r>
              <a:rPr lang="en-US" sz="2800" dirty="0">
                <a:solidFill>
                  <a:srgbClr val="92D050"/>
                </a:solidFill>
                <a:latin typeface="Times New Roman" panose="02020603050405020304" pitchFamily="18" charset="0"/>
                <a:cs typeface="Times New Roman" panose="02020603050405020304" pitchFamily="18" charset="0"/>
              </a:rPr>
              <a:t>, a group of computer scientists at Carnegie Mellon University connected a </a:t>
            </a:r>
            <a:r>
              <a:rPr lang="en-US" sz="2800" b="1" dirty="0">
                <a:solidFill>
                  <a:srgbClr val="92D050"/>
                </a:solidFill>
                <a:latin typeface="Times New Roman" panose="02020603050405020304" pitchFamily="18" charset="0"/>
                <a:cs typeface="Times New Roman" panose="02020603050405020304" pitchFamily="18" charset="0"/>
              </a:rPr>
              <a:t>Coca-Cola vending machine</a:t>
            </a:r>
            <a:r>
              <a:rPr lang="en-US" sz="2800" dirty="0">
                <a:solidFill>
                  <a:srgbClr val="92D050"/>
                </a:solidFill>
                <a:latin typeface="Times New Roman" panose="02020603050405020304" pitchFamily="18" charset="0"/>
                <a:cs typeface="Times New Roman" panose="02020603050405020304" pitchFamily="18" charset="0"/>
              </a:rPr>
              <a:t> to the internet to monitor its inventory and temperature. </a:t>
            </a:r>
          </a:p>
        </p:txBody>
      </p:sp>
      <p:sp>
        <p:nvSpPr>
          <p:cNvPr id="7" name="TextBox 6">
            <a:extLst>
              <a:ext uri="{FF2B5EF4-FFF2-40B4-BE49-F238E27FC236}">
                <a16:creationId xmlns:a16="http://schemas.microsoft.com/office/drawing/2014/main" id="{B4E2D61C-2BCD-85D1-1522-F6D91C738F7D}"/>
              </a:ext>
            </a:extLst>
          </p:cNvPr>
          <p:cNvSpPr txBox="1"/>
          <p:nvPr/>
        </p:nvSpPr>
        <p:spPr>
          <a:xfrm>
            <a:off x="936397" y="1690688"/>
            <a:ext cx="10328633" cy="954107"/>
          </a:xfrm>
          <a:prstGeom prst="rect">
            <a:avLst/>
          </a:prstGeom>
          <a:noFill/>
        </p:spPr>
        <p:txBody>
          <a:bodyPr wrap="square">
            <a:spAutoFit/>
          </a:bodyPr>
          <a:lstStyle/>
          <a:p>
            <a:r>
              <a:rPr lang="en-US" sz="2800" dirty="0">
                <a:solidFill>
                  <a:srgbClr val="00B0F0"/>
                </a:solidFill>
                <a:latin typeface="Times New Roman" panose="02020603050405020304" pitchFamily="18" charset="0"/>
                <a:cs typeface="Times New Roman" panose="02020603050405020304" pitchFamily="18" charset="0"/>
              </a:rPr>
              <a:t>Ashton envisioned a world where physical objects could automatically collect and share data without human involvement.</a:t>
            </a:r>
            <a:endParaRPr lang="en-IN" sz="2800" dirty="0"/>
          </a:p>
        </p:txBody>
      </p:sp>
      <p:sp>
        <p:nvSpPr>
          <p:cNvPr id="9" name="TextBox 8">
            <a:extLst>
              <a:ext uri="{FF2B5EF4-FFF2-40B4-BE49-F238E27FC236}">
                <a16:creationId xmlns:a16="http://schemas.microsoft.com/office/drawing/2014/main" id="{68DBEB5D-6886-5BAF-1D56-51EB619C830C}"/>
              </a:ext>
            </a:extLst>
          </p:cNvPr>
          <p:cNvSpPr txBox="1"/>
          <p:nvPr/>
        </p:nvSpPr>
        <p:spPr>
          <a:xfrm>
            <a:off x="936397" y="2768407"/>
            <a:ext cx="10328633" cy="954107"/>
          </a:xfrm>
          <a:prstGeom prst="rect">
            <a:avLst/>
          </a:prstGeom>
          <a:noFill/>
        </p:spPr>
        <p:txBody>
          <a:bodyPr wrap="square">
            <a:spAutoFit/>
          </a:bodyPr>
          <a:lstStyle/>
          <a:p>
            <a:pPr>
              <a:buNone/>
            </a:pPr>
            <a:r>
              <a:rPr lang="en-US" sz="2800" dirty="0">
                <a:solidFill>
                  <a:srgbClr val="9900FF"/>
                </a:solidFill>
                <a:latin typeface="Times New Roman" panose="02020603050405020304" pitchFamily="18" charset="0"/>
                <a:cs typeface="Times New Roman" panose="02020603050405020304" pitchFamily="18" charset="0"/>
              </a:rPr>
              <a:t>However, even before the term was coined, early developments laid the groundwork for IoT.</a:t>
            </a:r>
          </a:p>
        </p:txBody>
      </p:sp>
      <p:sp>
        <p:nvSpPr>
          <p:cNvPr id="4" name="TextBox 3">
            <a:extLst>
              <a:ext uri="{FF2B5EF4-FFF2-40B4-BE49-F238E27FC236}">
                <a16:creationId xmlns:a16="http://schemas.microsoft.com/office/drawing/2014/main" id="{F7C657A5-919E-5401-AF6C-5973F44A5858}"/>
              </a:ext>
            </a:extLst>
          </p:cNvPr>
          <p:cNvSpPr txBox="1"/>
          <p:nvPr/>
        </p:nvSpPr>
        <p:spPr>
          <a:xfrm>
            <a:off x="1561314" y="5354733"/>
            <a:ext cx="9699001" cy="523220"/>
          </a:xfrm>
          <a:prstGeom prst="rect">
            <a:avLst/>
          </a:prstGeom>
          <a:noFill/>
        </p:spPr>
        <p:txBody>
          <a:bodyPr wrap="square">
            <a:spAutoFit/>
          </a:bodyPr>
          <a:lstStyle/>
          <a:p>
            <a:r>
              <a:rPr lang="en-US" sz="2800" dirty="0">
                <a:solidFill>
                  <a:schemeClr val="accent2"/>
                </a:solidFill>
                <a:latin typeface="Times New Roman" panose="02020603050405020304" pitchFamily="18" charset="0"/>
                <a:cs typeface="Times New Roman" panose="02020603050405020304" pitchFamily="18" charset="0"/>
              </a:rPr>
              <a:t>This is considered one of the first IoT-like applications.</a:t>
            </a:r>
            <a:endParaRPr lang="en-IN" sz="2800" dirty="0">
              <a:solidFill>
                <a:schemeClr val="accent2"/>
              </a:solidFill>
            </a:endParaRPr>
          </a:p>
        </p:txBody>
      </p:sp>
    </p:spTree>
    <p:extLst>
      <p:ext uri="{BB962C8B-B14F-4D97-AF65-F5344CB8AC3E}">
        <p14:creationId xmlns:p14="http://schemas.microsoft.com/office/powerpoint/2010/main" val="31301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D3659-2ABB-F4FC-03A5-FE97967C1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1F281-9FC6-F688-AE57-01A03C4251E7}"/>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Genesis of IoT</a:t>
            </a:r>
            <a:endParaRPr lang="en-IN" dirty="0"/>
          </a:p>
        </p:txBody>
      </p:sp>
      <p:sp>
        <p:nvSpPr>
          <p:cNvPr id="5" name="TextBox 4">
            <a:extLst>
              <a:ext uri="{FF2B5EF4-FFF2-40B4-BE49-F238E27FC236}">
                <a16:creationId xmlns:a16="http://schemas.microsoft.com/office/drawing/2014/main" id="{4161D57A-3580-7F01-3490-DCB1F46E4422}"/>
              </a:ext>
            </a:extLst>
          </p:cNvPr>
          <p:cNvSpPr txBox="1"/>
          <p:nvPr/>
        </p:nvSpPr>
        <p:spPr>
          <a:xfrm>
            <a:off x="1561315" y="2805081"/>
            <a:ext cx="9792485" cy="1384995"/>
          </a:xfrm>
          <a:prstGeom prst="rect">
            <a:avLst/>
          </a:prstGeom>
          <a:noFill/>
        </p:spPr>
        <p:txBody>
          <a:bodyPr wrap="square">
            <a:spAutoFit/>
          </a:bodyPr>
          <a:lstStyle/>
          <a:p>
            <a:pPr algn="just"/>
            <a:r>
              <a:rPr lang="en-US" sz="2800" dirty="0">
                <a:solidFill>
                  <a:schemeClr val="accent6"/>
                </a:solidFill>
                <a:latin typeface="Times New Roman" panose="02020603050405020304" pitchFamily="18" charset="0"/>
                <a:cs typeface="Times New Roman" panose="02020603050405020304" pitchFamily="18" charset="0"/>
              </a:rPr>
              <a:t>The growth of </a:t>
            </a:r>
            <a:r>
              <a:rPr lang="en-US" sz="2800" b="1" dirty="0">
                <a:solidFill>
                  <a:schemeClr val="accent6"/>
                </a:solidFill>
                <a:latin typeface="Times New Roman" panose="02020603050405020304" pitchFamily="18" charset="0"/>
                <a:cs typeface="Times New Roman" panose="02020603050405020304" pitchFamily="18" charset="0"/>
              </a:rPr>
              <a:t>RFID (Radio Frequency Identification)</a:t>
            </a:r>
            <a:r>
              <a:rPr lang="en-US" sz="2800" dirty="0">
                <a:solidFill>
                  <a:schemeClr val="accent6"/>
                </a:solidFill>
                <a:latin typeface="Times New Roman" panose="02020603050405020304" pitchFamily="18" charset="0"/>
                <a:cs typeface="Times New Roman" panose="02020603050405020304" pitchFamily="18" charset="0"/>
              </a:rPr>
              <a:t> technology in the 1990s enabled objects to be uniquely identified and tracked.</a:t>
            </a:r>
          </a:p>
        </p:txBody>
      </p:sp>
      <p:sp>
        <p:nvSpPr>
          <p:cNvPr id="4" name="TextBox 3">
            <a:extLst>
              <a:ext uri="{FF2B5EF4-FFF2-40B4-BE49-F238E27FC236}">
                <a16:creationId xmlns:a16="http://schemas.microsoft.com/office/drawing/2014/main" id="{6C75F6A9-3DDC-94C5-4BDF-5E4727DBCCBD}"/>
              </a:ext>
            </a:extLst>
          </p:cNvPr>
          <p:cNvSpPr txBox="1"/>
          <p:nvPr/>
        </p:nvSpPr>
        <p:spPr>
          <a:xfrm>
            <a:off x="1561315" y="4350362"/>
            <a:ext cx="9713143"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With the expansion of </a:t>
            </a:r>
            <a:r>
              <a:rPr lang="en-US" sz="2800" b="1" dirty="0">
                <a:solidFill>
                  <a:srgbClr val="FF3399"/>
                </a:solidFill>
                <a:latin typeface="Times New Roman" panose="02020603050405020304" pitchFamily="18" charset="0"/>
                <a:cs typeface="Times New Roman" panose="02020603050405020304" pitchFamily="18" charset="0"/>
              </a:rPr>
              <a:t>Wi-Fi</a:t>
            </a:r>
            <a:r>
              <a:rPr lang="en-US" sz="2800" dirty="0">
                <a:solidFill>
                  <a:srgbClr val="FF3399"/>
                </a:solidFill>
                <a:latin typeface="Times New Roman" panose="02020603050405020304" pitchFamily="18" charset="0"/>
                <a:cs typeface="Times New Roman" panose="02020603050405020304" pitchFamily="18" charset="0"/>
              </a:rPr>
              <a:t>, </a:t>
            </a:r>
            <a:r>
              <a:rPr lang="en-US" sz="2800" b="1" dirty="0">
                <a:solidFill>
                  <a:srgbClr val="FF3399"/>
                </a:solidFill>
                <a:latin typeface="Times New Roman" panose="02020603050405020304" pitchFamily="18" charset="0"/>
                <a:cs typeface="Times New Roman" panose="02020603050405020304" pitchFamily="18" charset="0"/>
              </a:rPr>
              <a:t>Bluetooth</a:t>
            </a:r>
            <a:r>
              <a:rPr lang="en-US" sz="2800" dirty="0">
                <a:solidFill>
                  <a:srgbClr val="FF3399"/>
                </a:solidFill>
                <a:latin typeface="Times New Roman" panose="02020603050405020304" pitchFamily="18" charset="0"/>
                <a:cs typeface="Times New Roman" panose="02020603050405020304" pitchFamily="18" charset="0"/>
              </a:rPr>
              <a:t>, and the </a:t>
            </a:r>
            <a:r>
              <a:rPr lang="en-US" sz="2800" b="1" dirty="0">
                <a:solidFill>
                  <a:srgbClr val="FF3399"/>
                </a:solidFill>
                <a:latin typeface="Times New Roman" panose="02020603050405020304" pitchFamily="18" charset="0"/>
                <a:cs typeface="Times New Roman" panose="02020603050405020304" pitchFamily="18" charset="0"/>
              </a:rPr>
              <a:t>IPv6</a:t>
            </a:r>
            <a:r>
              <a:rPr lang="en-US" sz="2800" dirty="0">
                <a:solidFill>
                  <a:srgbClr val="FF3399"/>
                </a:solidFill>
                <a:latin typeface="Times New Roman" panose="02020603050405020304" pitchFamily="18" charset="0"/>
                <a:cs typeface="Times New Roman" panose="02020603050405020304" pitchFamily="18" charset="0"/>
              </a:rPr>
              <a:t> protocol, it became possible for billions of devices to be uniquely connected.</a:t>
            </a:r>
          </a:p>
        </p:txBody>
      </p:sp>
    </p:spTree>
    <p:extLst>
      <p:ext uri="{BB962C8B-B14F-4D97-AF65-F5344CB8AC3E}">
        <p14:creationId xmlns:p14="http://schemas.microsoft.com/office/powerpoint/2010/main" val="428148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13F864-E120-C9E4-70DE-1B83101EEFC1}"/>
              </a:ext>
            </a:extLst>
          </p:cNvPr>
          <p:cNvSpPr>
            <a:spLocks noGrp="1"/>
          </p:cNvSpPr>
          <p:nvPr>
            <p:ph type="title"/>
          </p:nvPr>
        </p:nvSpPr>
        <p:spPr>
          <a:xfrm>
            <a:off x="838200" y="365125"/>
            <a:ext cx="10515600" cy="1325563"/>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Course Outcomes</a:t>
            </a:r>
          </a:p>
        </p:txBody>
      </p:sp>
      <p:sp>
        <p:nvSpPr>
          <p:cNvPr id="5" name="Content Placeholder 2">
            <a:extLst>
              <a:ext uri="{FF2B5EF4-FFF2-40B4-BE49-F238E27FC236}">
                <a16:creationId xmlns:a16="http://schemas.microsoft.com/office/drawing/2014/main" id="{5CC7DD3C-84C1-A530-245B-0752CE3072D7}"/>
              </a:ext>
            </a:extLst>
          </p:cNvPr>
          <p:cNvSpPr>
            <a:spLocks noGrp="1"/>
          </p:cNvSpPr>
          <p:nvPr>
            <p:ph idx="1"/>
          </p:nvPr>
        </p:nvSpPr>
        <p:spPr>
          <a:xfrm>
            <a:off x="838200" y="1825625"/>
            <a:ext cx="10515600" cy="955282"/>
          </a:xfrm>
        </p:spPr>
        <p:txBody>
          <a:bodyPr>
            <a:normAutofit/>
          </a:bodyPr>
          <a:lstStyle/>
          <a:p>
            <a:pPr marL="0" indent="0" algn="just">
              <a:buNone/>
            </a:pPr>
            <a:r>
              <a:rPr lang="en-US" dirty="0">
                <a:solidFill>
                  <a:srgbClr val="7030A0"/>
                </a:solidFill>
                <a:latin typeface="Times New Roman" panose="02020603050405020304" pitchFamily="18" charset="0"/>
                <a:cs typeface="Times New Roman" panose="02020603050405020304" pitchFamily="18" charset="0"/>
              </a:rPr>
              <a:t>CO1 Explain the impact and challenges posed by IoT networks leading to new architectural Models</a:t>
            </a:r>
          </a:p>
          <a:p>
            <a:pPr marL="0" indent="0" algn="just">
              <a:buNone/>
            </a:pPr>
            <a:endParaRPr lang="en-US"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D1AB67D-1BFA-1132-726B-04A2D4A8D766}"/>
              </a:ext>
            </a:extLst>
          </p:cNvPr>
          <p:cNvSpPr txBox="1"/>
          <p:nvPr/>
        </p:nvSpPr>
        <p:spPr>
          <a:xfrm>
            <a:off x="838200" y="2915844"/>
            <a:ext cx="10515599"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CO2 Compare and contrast the deployment of smart objects and the technologies to connect them to network</a:t>
            </a:r>
            <a:r>
              <a:rPr lang="en-US" dirty="0">
                <a:solidFill>
                  <a:srgbClr val="C00000"/>
                </a:solidFill>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5C7BC6C5-0571-BB77-803D-FA27C274ED36}"/>
              </a:ext>
            </a:extLst>
          </p:cNvPr>
          <p:cNvSpPr txBox="1"/>
          <p:nvPr/>
        </p:nvSpPr>
        <p:spPr>
          <a:xfrm>
            <a:off x="838199" y="4187503"/>
            <a:ext cx="10515599" cy="954107"/>
          </a:xfrm>
          <a:prstGeom prst="rect">
            <a:avLst/>
          </a:prstGeom>
          <a:noFill/>
        </p:spPr>
        <p:txBody>
          <a:bodyPr wrap="square">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CO3 Explain the role of IoT protocols for efficient network communication.</a:t>
            </a:r>
          </a:p>
        </p:txBody>
      </p:sp>
      <p:sp>
        <p:nvSpPr>
          <p:cNvPr id="12" name="TextBox 11">
            <a:extLst>
              <a:ext uri="{FF2B5EF4-FFF2-40B4-BE49-F238E27FC236}">
                <a16:creationId xmlns:a16="http://schemas.microsoft.com/office/drawing/2014/main" id="{DF345C61-0DB1-C035-FEEE-7B5119545EBD}"/>
              </a:ext>
            </a:extLst>
          </p:cNvPr>
          <p:cNvSpPr txBox="1"/>
          <p:nvPr/>
        </p:nvSpPr>
        <p:spPr>
          <a:xfrm>
            <a:off x="838199" y="5243719"/>
            <a:ext cx="10515598" cy="954107"/>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CO4 Illustrate different sensor technologies for sensing real world entities and identify the applications of IoT in Industry.</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65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8"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0C0F-240A-FB68-3482-50DA1ED5AD36}"/>
              </a:ext>
            </a:extLst>
          </p:cNvPr>
          <p:cNvSpPr>
            <a:spLocks noGrp="1"/>
          </p:cNvSpPr>
          <p:nvPr>
            <p:ph type="title"/>
          </p:nvPr>
        </p:nvSpPr>
        <p:spPr/>
        <p:txBody>
          <a:bodyPr/>
          <a:lstStyle/>
          <a:p>
            <a:r>
              <a:rPr lang="en-US" sz="4400" dirty="0">
                <a:solidFill>
                  <a:schemeClr val="accent1">
                    <a:lumMod val="75000"/>
                  </a:schemeClr>
                </a:solidFill>
                <a:latin typeface="Times New Roman" panose="02020603050405020304" pitchFamily="18" charset="0"/>
                <a:cs typeface="Times New Roman" panose="02020603050405020304" pitchFamily="18" charset="0"/>
              </a:rPr>
              <a:t>IoT and Digitization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8A410A37-AE8A-C057-2DFB-FAF2E717EBC0}"/>
              </a:ext>
            </a:extLst>
          </p:cNvPr>
          <p:cNvSpPr>
            <a:spLocks noGrp="1"/>
          </p:cNvSpPr>
          <p:nvPr>
            <p:ph idx="1"/>
          </p:nvPr>
        </p:nvSpPr>
        <p:spPr>
          <a:xfrm>
            <a:off x="838200" y="1825625"/>
            <a:ext cx="10515600" cy="1502037"/>
          </a:xfrm>
        </p:spPr>
        <p:txBody>
          <a:bodyPr>
            <a:normAutofit/>
          </a:bodyPr>
          <a:lstStyle/>
          <a:p>
            <a:pPr marL="0" indent="0">
              <a:buNone/>
            </a:pPr>
            <a:r>
              <a:rPr lang="en-IN" dirty="0">
                <a:solidFill>
                  <a:srgbClr val="FF0000"/>
                </a:solidFill>
                <a:latin typeface="Times New Roman" panose="02020603050405020304" pitchFamily="18" charset="0"/>
                <a:cs typeface="Times New Roman" panose="02020603050405020304" pitchFamily="18" charset="0"/>
              </a:rPr>
              <a:t>IoT</a:t>
            </a:r>
          </a:p>
          <a:p>
            <a:pPr marL="457200" lvl="1" indent="0">
              <a:buNone/>
            </a:pPr>
            <a:r>
              <a:rPr lang="en-IN" sz="2800" dirty="0">
                <a:solidFill>
                  <a:srgbClr val="FF0000"/>
                </a:solidFill>
                <a:latin typeface="Times New Roman" panose="02020603050405020304" pitchFamily="18" charset="0"/>
                <a:cs typeface="Times New Roman" panose="02020603050405020304" pitchFamily="18" charset="0"/>
              </a:rPr>
              <a:t>IoT focuses on connecting “things” such as objects and machines, to a computer networks</a:t>
            </a:r>
          </a:p>
        </p:txBody>
      </p:sp>
      <p:sp>
        <p:nvSpPr>
          <p:cNvPr id="5" name="TextBox 4">
            <a:extLst>
              <a:ext uri="{FF2B5EF4-FFF2-40B4-BE49-F238E27FC236}">
                <a16:creationId xmlns:a16="http://schemas.microsoft.com/office/drawing/2014/main" id="{A61043C4-152A-98FB-4670-9DE3540C4C4C}"/>
              </a:ext>
            </a:extLst>
          </p:cNvPr>
          <p:cNvSpPr txBox="1"/>
          <p:nvPr/>
        </p:nvSpPr>
        <p:spPr>
          <a:xfrm>
            <a:off x="838200" y="3530339"/>
            <a:ext cx="10515600" cy="1815882"/>
          </a:xfrm>
          <a:prstGeom prst="rect">
            <a:avLst/>
          </a:prstGeom>
          <a:noFill/>
        </p:spPr>
        <p:txBody>
          <a:bodyPr wrap="square">
            <a:spAutoFit/>
          </a:bodyPr>
          <a:lstStyle/>
          <a:p>
            <a:pPr algn="just"/>
            <a:r>
              <a:rPr lang="en-IN" sz="2800" dirty="0">
                <a:solidFill>
                  <a:schemeClr val="accent1">
                    <a:lumMod val="75000"/>
                  </a:schemeClr>
                </a:solidFill>
                <a:latin typeface="Times New Roman" panose="02020603050405020304" pitchFamily="18" charset="0"/>
                <a:cs typeface="Times New Roman" panose="02020603050405020304" pitchFamily="18" charset="0"/>
              </a:rPr>
              <a:t>Digitization</a:t>
            </a:r>
          </a:p>
          <a:p>
            <a:pPr lvl="1" algn="just"/>
            <a:r>
              <a:rPr lang="en-IN" sz="2800" dirty="0">
                <a:solidFill>
                  <a:schemeClr val="accent1">
                    <a:lumMod val="75000"/>
                  </a:schemeClr>
                </a:solidFill>
                <a:latin typeface="Times New Roman" panose="02020603050405020304" pitchFamily="18" charset="0"/>
                <a:cs typeface="Times New Roman" panose="02020603050405020304" pitchFamily="18" charset="0"/>
              </a:rPr>
              <a:t>It can be different things to different people but generally encompasses the connection of things with the data they generate and the business insights that result.</a:t>
            </a:r>
          </a:p>
        </p:txBody>
      </p:sp>
    </p:spTree>
    <p:extLst>
      <p:ext uri="{BB962C8B-B14F-4D97-AF65-F5344CB8AC3E}">
        <p14:creationId xmlns:p14="http://schemas.microsoft.com/office/powerpoint/2010/main" val="382968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1FDC-F5C8-8ACC-C97F-8450D0C77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38A269-4ADA-2D2E-6D32-C391A16EF4DE}"/>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IoT and Digitization</a:t>
            </a:r>
            <a:endParaRPr lang="en-IN" dirty="0"/>
          </a:p>
        </p:txBody>
      </p:sp>
      <p:graphicFrame>
        <p:nvGraphicFramePr>
          <p:cNvPr id="7" name="Table 6">
            <a:extLst>
              <a:ext uri="{FF2B5EF4-FFF2-40B4-BE49-F238E27FC236}">
                <a16:creationId xmlns:a16="http://schemas.microsoft.com/office/drawing/2014/main" id="{564DC01E-E4ED-93DF-EF7A-B2247DDB008B}"/>
              </a:ext>
            </a:extLst>
          </p:cNvPr>
          <p:cNvGraphicFramePr>
            <a:graphicFrameLocks noGrp="1"/>
          </p:cNvGraphicFramePr>
          <p:nvPr>
            <p:extLst>
              <p:ext uri="{D42A27DB-BD31-4B8C-83A1-F6EECF244321}">
                <p14:modId xmlns:p14="http://schemas.microsoft.com/office/powerpoint/2010/main" val="298363397"/>
              </p:ext>
            </p:extLst>
          </p:nvPr>
        </p:nvGraphicFramePr>
        <p:xfrm>
          <a:off x="838200" y="2224726"/>
          <a:ext cx="10515600" cy="3879688"/>
        </p:xfrm>
        <a:graphic>
          <a:graphicData uri="http://schemas.openxmlformats.org/drawingml/2006/table">
            <a:tbl>
              <a:tblPr>
                <a:tableStyleId>{284E427A-3D55-4303-BF80-6455036E1DE7}</a:tableStyleId>
              </a:tblPr>
              <a:tblGrid>
                <a:gridCol w="3505200">
                  <a:extLst>
                    <a:ext uri="{9D8B030D-6E8A-4147-A177-3AD203B41FA5}">
                      <a16:colId xmlns:a16="http://schemas.microsoft.com/office/drawing/2014/main" val="543914715"/>
                    </a:ext>
                  </a:extLst>
                </a:gridCol>
                <a:gridCol w="3505200">
                  <a:extLst>
                    <a:ext uri="{9D8B030D-6E8A-4147-A177-3AD203B41FA5}">
                      <a16:colId xmlns:a16="http://schemas.microsoft.com/office/drawing/2014/main" val="1209210145"/>
                    </a:ext>
                  </a:extLst>
                </a:gridCol>
                <a:gridCol w="3505200">
                  <a:extLst>
                    <a:ext uri="{9D8B030D-6E8A-4147-A177-3AD203B41FA5}">
                      <a16:colId xmlns:a16="http://schemas.microsoft.com/office/drawing/2014/main" val="2329263565"/>
                    </a:ext>
                  </a:extLst>
                </a:gridCol>
              </a:tblGrid>
              <a:tr h="666209">
                <a:tc>
                  <a:txBody>
                    <a:bodyPr/>
                    <a:lstStyle/>
                    <a:p>
                      <a:r>
                        <a:rPr lang="en-IN" sz="2800" b="1" dirty="0">
                          <a:latin typeface="Times New Roman" panose="02020603050405020304" pitchFamily="18" charset="0"/>
                          <a:cs typeface="Times New Roman" panose="02020603050405020304" pitchFamily="18" charset="0"/>
                        </a:rPr>
                        <a:t>Feature</a:t>
                      </a:r>
                    </a:p>
                  </a:txBody>
                  <a:tcPr anchor="ctr"/>
                </a:tc>
                <a:tc>
                  <a:txBody>
                    <a:bodyPr/>
                    <a:lstStyle/>
                    <a:p>
                      <a:r>
                        <a:rPr lang="en-IN" sz="2800" b="1">
                          <a:latin typeface="Times New Roman" panose="02020603050405020304" pitchFamily="18" charset="0"/>
                          <a:cs typeface="Times New Roman" panose="02020603050405020304" pitchFamily="18" charset="0"/>
                        </a:rPr>
                        <a:t>IoT</a:t>
                      </a:r>
                    </a:p>
                  </a:txBody>
                  <a:tcPr anchor="ctr"/>
                </a:tc>
                <a:tc>
                  <a:txBody>
                    <a:bodyPr/>
                    <a:lstStyle/>
                    <a:p>
                      <a:r>
                        <a:rPr lang="en-IN" sz="2800" b="1" dirty="0">
                          <a:latin typeface="Times New Roman" panose="02020603050405020304" pitchFamily="18" charset="0"/>
                          <a:cs typeface="Times New Roman" panose="02020603050405020304" pitchFamily="18" charset="0"/>
                        </a:rPr>
                        <a:t>Digitization</a:t>
                      </a:r>
                    </a:p>
                  </a:txBody>
                  <a:tcPr anchor="ctr"/>
                </a:tc>
                <a:extLst>
                  <a:ext uri="{0D108BD9-81ED-4DB2-BD59-A6C34878D82A}">
                    <a16:rowId xmlns:a16="http://schemas.microsoft.com/office/drawing/2014/main" val="2073680953"/>
                  </a:ext>
                </a:extLst>
              </a:tr>
              <a:tr h="1214852">
                <a:tc>
                  <a:txBody>
                    <a:bodyPr/>
                    <a:lstStyle/>
                    <a:p>
                      <a:r>
                        <a:rPr lang="en-IN" sz="2800" b="1" dirty="0">
                          <a:latin typeface="Times New Roman" panose="02020603050405020304" pitchFamily="18" charset="0"/>
                          <a:cs typeface="Times New Roman" panose="02020603050405020304" pitchFamily="18" charset="0"/>
                        </a:rPr>
                        <a:t>Purpose</a:t>
                      </a:r>
                    </a:p>
                  </a:txBody>
                  <a:tcPr anchor="ctr"/>
                </a:tc>
                <a:tc>
                  <a:txBody>
                    <a:bodyPr/>
                    <a:lstStyle/>
                    <a:p>
                      <a:r>
                        <a:rPr lang="en-IN" sz="2800" dirty="0">
                          <a:latin typeface="Times New Roman" panose="02020603050405020304" pitchFamily="18" charset="0"/>
                          <a:cs typeface="Times New Roman" panose="02020603050405020304" pitchFamily="18" charset="0"/>
                        </a:rPr>
                        <a:t>Data sharing &amp; automation</a:t>
                      </a:r>
                    </a:p>
                  </a:txBody>
                  <a:tcPr anchor="ctr"/>
                </a:tc>
                <a:tc>
                  <a:txBody>
                    <a:bodyPr/>
                    <a:lstStyle/>
                    <a:p>
                      <a:r>
                        <a:rPr lang="en-IN" sz="2800">
                          <a:latin typeface="Times New Roman" panose="02020603050405020304" pitchFamily="18" charset="0"/>
                          <a:cs typeface="Times New Roman" panose="02020603050405020304" pitchFamily="18" charset="0"/>
                        </a:rPr>
                        <a:t>Data conversion</a:t>
                      </a:r>
                    </a:p>
                  </a:txBody>
                  <a:tcPr anchor="ctr"/>
                </a:tc>
                <a:extLst>
                  <a:ext uri="{0D108BD9-81ED-4DB2-BD59-A6C34878D82A}">
                    <a16:rowId xmlns:a16="http://schemas.microsoft.com/office/drawing/2014/main" val="1338587305"/>
                  </a:ext>
                </a:extLst>
              </a:tr>
              <a:tr h="666209">
                <a:tc>
                  <a:txBody>
                    <a:bodyPr/>
                    <a:lstStyle/>
                    <a:p>
                      <a:r>
                        <a:rPr lang="en-IN" sz="2800" b="1">
                          <a:latin typeface="Times New Roman" panose="02020603050405020304" pitchFamily="18" charset="0"/>
                          <a:cs typeface="Times New Roman" panose="02020603050405020304" pitchFamily="18" charset="0"/>
                        </a:rPr>
                        <a:t>Tools</a:t>
                      </a:r>
                    </a:p>
                  </a:txBody>
                  <a:tcPr anchor="ctr"/>
                </a:tc>
                <a:tc>
                  <a:txBody>
                    <a:bodyPr/>
                    <a:lstStyle/>
                    <a:p>
                      <a:r>
                        <a:rPr lang="en-IN" sz="2800">
                          <a:latin typeface="Times New Roman" panose="02020603050405020304" pitchFamily="18" charset="0"/>
                          <a:cs typeface="Times New Roman" panose="02020603050405020304" pitchFamily="18" charset="0"/>
                        </a:rPr>
                        <a:t>Sensors, devices, cloud</a:t>
                      </a:r>
                    </a:p>
                  </a:txBody>
                  <a:tcPr anchor="ctr"/>
                </a:tc>
                <a:tc>
                  <a:txBody>
                    <a:bodyPr/>
                    <a:lstStyle/>
                    <a:p>
                      <a:r>
                        <a:rPr lang="en-IN" sz="2800">
                          <a:latin typeface="Times New Roman" panose="02020603050405020304" pitchFamily="18" charset="0"/>
                          <a:cs typeface="Times New Roman" panose="02020603050405020304" pitchFamily="18" charset="0"/>
                        </a:rPr>
                        <a:t>Scanners, computers</a:t>
                      </a:r>
                    </a:p>
                  </a:txBody>
                  <a:tcPr anchor="ctr"/>
                </a:tc>
                <a:extLst>
                  <a:ext uri="{0D108BD9-81ED-4DB2-BD59-A6C34878D82A}">
                    <a16:rowId xmlns:a16="http://schemas.microsoft.com/office/drawing/2014/main" val="2497260261"/>
                  </a:ext>
                </a:extLst>
              </a:tr>
              <a:tr h="666209">
                <a:tc>
                  <a:txBody>
                    <a:bodyPr/>
                    <a:lstStyle/>
                    <a:p>
                      <a:r>
                        <a:rPr lang="en-IN" sz="2800" b="1" dirty="0">
                          <a:latin typeface="Times New Roman" panose="02020603050405020304" pitchFamily="18" charset="0"/>
                          <a:cs typeface="Times New Roman" panose="02020603050405020304" pitchFamily="18" charset="0"/>
                        </a:rPr>
                        <a:t>Example</a:t>
                      </a:r>
                    </a:p>
                  </a:txBody>
                  <a:tcPr anchor="ctr"/>
                </a:tc>
                <a:tc>
                  <a:txBody>
                    <a:bodyPr/>
                    <a:lstStyle/>
                    <a:p>
                      <a:r>
                        <a:rPr lang="en-IN" sz="2800" dirty="0">
                          <a:latin typeface="Times New Roman" panose="02020603050405020304" pitchFamily="18" charset="0"/>
                          <a:cs typeface="Times New Roman" panose="02020603050405020304" pitchFamily="18" charset="0"/>
                        </a:rPr>
                        <a:t>Smart fridge(cooling)</a:t>
                      </a:r>
                    </a:p>
                  </a:txBody>
                  <a:tcPr anchor="ctr"/>
                </a:tc>
                <a:tc>
                  <a:txBody>
                    <a:bodyPr/>
                    <a:lstStyle/>
                    <a:p>
                      <a:r>
                        <a:rPr lang="en-IN" sz="2800">
                          <a:latin typeface="Times New Roman" panose="02020603050405020304" pitchFamily="18" charset="0"/>
                          <a:cs typeface="Times New Roman" panose="02020603050405020304" pitchFamily="18" charset="0"/>
                        </a:rPr>
                        <a:t>Scanned document</a:t>
                      </a:r>
                    </a:p>
                  </a:txBody>
                  <a:tcPr anchor="ctr"/>
                </a:tc>
                <a:extLst>
                  <a:ext uri="{0D108BD9-81ED-4DB2-BD59-A6C34878D82A}">
                    <a16:rowId xmlns:a16="http://schemas.microsoft.com/office/drawing/2014/main" val="3984363314"/>
                  </a:ext>
                </a:extLst>
              </a:tr>
              <a:tr h="666209">
                <a:tc>
                  <a:txBody>
                    <a:bodyPr/>
                    <a:lstStyle/>
                    <a:p>
                      <a:r>
                        <a:rPr lang="en-IN" sz="2800" b="1" dirty="0">
                          <a:latin typeface="Times New Roman" panose="02020603050405020304" pitchFamily="18" charset="0"/>
                          <a:cs typeface="Times New Roman" panose="02020603050405020304" pitchFamily="18" charset="0"/>
                        </a:rPr>
                        <a:t>Use Case</a:t>
                      </a:r>
                    </a:p>
                  </a:txBody>
                  <a:tcPr anchor="ctr"/>
                </a:tc>
                <a:tc>
                  <a:txBody>
                    <a:bodyPr/>
                    <a:lstStyle/>
                    <a:p>
                      <a:r>
                        <a:rPr lang="en-IN" sz="2800">
                          <a:latin typeface="Times New Roman" panose="02020603050405020304" pitchFamily="18" charset="0"/>
                          <a:cs typeface="Times New Roman" panose="02020603050405020304" pitchFamily="18" charset="0"/>
                        </a:rPr>
                        <a:t>Smart homes</a:t>
                      </a:r>
                    </a:p>
                  </a:txBody>
                  <a:tcPr anchor="ctr"/>
                </a:tc>
                <a:tc>
                  <a:txBody>
                    <a:bodyPr/>
                    <a:lstStyle/>
                    <a:p>
                      <a:r>
                        <a:rPr lang="en-IN" sz="2800" dirty="0">
                          <a:latin typeface="Times New Roman" panose="02020603050405020304" pitchFamily="18" charset="0"/>
                          <a:cs typeface="Times New Roman" panose="02020603050405020304" pitchFamily="18" charset="0"/>
                        </a:rPr>
                        <a:t>e-Government records</a:t>
                      </a:r>
                    </a:p>
                  </a:txBody>
                  <a:tcPr anchor="ctr"/>
                </a:tc>
                <a:extLst>
                  <a:ext uri="{0D108BD9-81ED-4DB2-BD59-A6C34878D82A}">
                    <a16:rowId xmlns:a16="http://schemas.microsoft.com/office/drawing/2014/main" val="1738959313"/>
                  </a:ext>
                </a:extLst>
              </a:tr>
            </a:tbl>
          </a:graphicData>
        </a:graphic>
      </p:graphicFrame>
    </p:spTree>
    <p:extLst>
      <p:ext uri="{BB962C8B-B14F-4D97-AF65-F5344CB8AC3E}">
        <p14:creationId xmlns:p14="http://schemas.microsoft.com/office/powerpoint/2010/main" val="13872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17CF-3AC9-F1B8-243B-EF22A8B12550}"/>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Impact</a:t>
            </a:r>
            <a:endParaRPr lang="en-IN" dirty="0">
              <a:solidFill>
                <a:schemeClr val="accent2"/>
              </a:solidFill>
            </a:endParaRPr>
          </a:p>
        </p:txBody>
      </p:sp>
      <p:sp>
        <p:nvSpPr>
          <p:cNvPr id="3" name="Content Placeholder 2">
            <a:extLst>
              <a:ext uri="{FF2B5EF4-FFF2-40B4-BE49-F238E27FC236}">
                <a16:creationId xmlns:a16="http://schemas.microsoft.com/office/drawing/2014/main" id="{191D240B-7349-58D6-F4FA-2CFEEC45E276}"/>
              </a:ext>
            </a:extLst>
          </p:cNvPr>
          <p:cNvSpPr>
            <a:spLocks noGrp="1"/>
          </p:cNvSpPr>
          <p:nvPr>
            <p:ph idx="1"/>
          </p:nvPr>
        </p:nvSpPr>
        <p:spPr>
          <a:xfrm>
            <a:off x="838200" y="1825625"/>
            <a:ext cx="10515600" cy="1325563"/>
          </a:xfrm>
        </p:spPr>
        <p:txBody>
          <a:bodyPr/>
          <a:lstStyle/>
          <a:p>
            <a:pPr marL="0" indent="0" algn="just">
              <a:buNone/>
            </a:pPr>
            <a:r>
              <a:rPr lang="en-US" dirty="0">
                <a:solidFill>
                  <a:srgbClr val="FF3399"/>
                </a:solidFill>
                <a:latin typeface="Times New Roman" panose="02020603050405020304" pitchFamily="18" charset="0"/>
                <a:cs typeface="Times New Roman" panose="02020603050405020304" pitchFamily="18" charset="0"/>
              </a:rPr>
              <a:t>The </a:t>
            </a:r>
            <a:r>
              <a:rPr lang="en-US" b="1" dirty="0">
                <a:solidFill>
                  <a:srgbClr val="FF3399"/>
                </a:solidFill>
                <a:latin typeface="Times New Roman" panose="02020603050405020304" pitchFamily="18" charset="0"/>
                <a:cs typeface="Times New Roman" panose="02020603050405020304" pitchFamily="18" charset="0"/>
              </a:rPr>
              <a:t>IoT</a:t>
            </a:r>
            <a:r>
              <a:rPr lang="en-US" dirty="0">
                <a:solidFill>
                  <a:srgbClr val="FF3399"/>
                </a:solidFill>
                <a:latin typeface="Times New Roman" panose="02020603050405020304" pitchFamily="18" charset="0"/>
                <a:cs typeface="Times New Roman" panose="02020603050405020304" pitchFamily="18" charset="0"/>
              </a:rPr>
              <a:t> is changing how we </a:t>
            </a:r>
            <a:r>
              <a:rPr lang="en-US" b="1" dirty="0">
                <a:solidFill>
                  <a:srgbClr val="FF3399"/>
                </a:solidFill>
                <a:latin typeface="Times New Roman" panose="02020603050405020304" pitchFamily="18" charset="0"/>
                <a:cs typeface="Times New Roman" panose="02020603050405020304" pitchFamily="18" charset="0"/>
              </a:rPr>
              <a:t>live, work, and interact with the world</a:t>
            </a:r>
            <a:r>
              <a:rPr lang="en-US" dirty="0">
                <a:solidFill>
                  <a:srgbClr val="FF3399"/>
                </a:solidFill>
                <a:latin typeface="Times New Roman" panose="02020603050405020304" pitchFamily="18" charset="0"/>
                <a:cs typeface="Times New Roman" panose="02020603050405020304" pitchFamily="18" charset="0"/>
              </a:rPr>
              <a:t> by connecting devices to the internet and enabling real-time data sharing, control, and automation.</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4CC712-25D3-F669-2E79-F2D411C908B7}"/>
              </a:ext>
            </a:extLst>
          </p:cNvPr>
          <p:cNvSpPr txBox="1"/>
          <p:nvPr/>
        </p:nvSpPr>
        <p:spPr>
          <a:xfrm>
            <a:off x="838200" y="3286125"/>
            <a:ext cx="10351416" cy="2246769"/>
          </a:xfrm>
          <a:prstGeom prst="rect">
            <a:avLst/>
          </a:prstGeom>
          <a:noFill/>
        </p:spPr>
        <p:txBody>
          <a:bodyPr wrap="square">
            <a:spAutoFit/>
          </a:bodyPr>
          <a:lstStyle/>
          <a:p>
            <a:pPr marL="514350" indent="-514350">
              <a:buAutoNum type="arabicPeriod"/>
            </a:pPr>
            <a:r>
              <a:rPr lang="en-US" sz="2800" b="1" dirty="0">
                <a:solidFill>
                  <a:srgbClr val="9900FF"/>
                </a:solidFill>
                <a:latin typeface="Times New Roman" panose="02020603050405020304" pitchFamily="18" charset="0"/>
                <a:cs typeface="Times New Roman" panose="02020603050405020304" pitchFamily="18" charset="0"/>
              </a:rPr>
              <a:t>Smart Homes</a:t>
            </a:r>
          </a:p>
          <a:p>
            <a:pPr marL="457200" indent="-457200">
              <a:buFont typeface="Arial" panose="020B0604020202020204" pitchFamily="34" charset="0"/>
              <a:buChar char="•"/>
            </a:pPr>
            <a:r>
              <a:rPr lang="en-US" sz="2800" dirty="0">
                <a:solidFill>
                  <a:srgbClr val="9900FF"/>
                </a:solidFill>
                <a:latin typeface="Times New Roman" panose="02020603050405020304" pitchFamily="18" charset="0"/>
                <a:cs typeface="Times New Roman" panose="02020603050405020304" pitchFamily="18" charset="0"/>
              </a:rPr>
              <a:t>Devices like smart lights, thermostats, and security systems make life </a:t>
            </a:r>
            <a:r>
              <a:rPr lang="en-US" sz="2800" b="1" dirty="0">
                <a:solidFill>
                  <a:srgbClr val="9900FF"/>
                </a:solidFill>
                <a:latin typeface="Times New Roman" panose="02020603050405020304" pitchFamily="18" charset="0"/>
                <a:cs typeface="Times New Roman" panose="02020603050405020304" pitchFamily="18" charset="0"/>
              </a:rPr>
              <a:t>easier and safer</a:t>
            </a:r>
            <a:r>
              <a:rPr lang="en-US" sz="2800" dirty="0">
                <a:solidFill>
                  <a:srgbClr val="9900FF"/>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a:solidFill>
                  <a:srgbClr val="9900FF"/>
                </a:solidFill>
                <a:latin typeface="Times New Roman" panose="02020603050405020304" pitchFamily="18" charset="0"/>
                <a:cs typeface="Times New Roman" panose="02020603050405020304" pitchFamily="18" charset="0"/>
              </a:rPr>
              <a:t>Example: You can turn off your lights or lock doors using your phone from anywhere.</a:t>
            </a:r>
          </a:p>
        </p:txBody>
      </p:sp>
    </p:spTree>
    <p:extLst>
      <p:ext uri="{BB962C8B-B14F-4D97-AF65-F5344CB8AC3E}">
        <p14:creationId xmlns:p14="http://schemas.microsoft.com/office/powerpoint/2010/main" val="420909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76CB-3637-EFCD-427F-B87898D8A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E64D5-5655-B067-98DE-40F83E791DF2}"/>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Impact</a:t>
            </a:r>
            <a:endParaRPr lang="en-IN" dirty="0">
              <a:solidFill>
                <a:schemeClr val="accent2"/>
              </a:solidFill>
            </a:endParaRPr>
          </a:p>
        </p:txBody>
      </p:sp>
      <p:sp>
        <p:nvSpPr>
          <p:cNvPr id="5" name="TextBox 4">
            <a:extLst>
              <a:ext uri="{FF2B5EF4-FFF2-40B4-BE49-F238E27FC236}">
                <a16:creationId xmlns:a16="http://schemas.microsoft.com/office/drawing/2014/main" id="{A787EEF8-FBD3-D5D1-378D-E95B7B2EADBE}"/>
              </a:ext>
            </a:extLst>
          </p:cNvPr>
          <p:cNvSpPr txBox="1"/>
          <p:nvPr/>
        </p:nvSpPr>
        <p:spPr>
          <a:xfrm>
            <a:off x="838200" y="1690688"/>
            <a:ext cx="10351416" cy="2246769"/>
          </a:xfrm>
          <a:prstGeom prst="rect">
            <a:avLst/>
          </a:prstGeom>
          <a:noFill/>
        </p:spPr>
        <p:txBody>
          <a:bodyPr wrap="square">
            <a:spAutoFit/>
          </a:bodyPr>
          <a:lstStyle/>
          <a:p>
            <a:pPr algn="just">
              <a:buNone/>
            </a:pPr>
            <a:r>
              <a:rPr lang="en-US" sz="2800" b="1" dirty="0">
                <a:solidFill>
                  <a:srgbClr val="9900FF"/>
                </a:solidFill>
                <a:latin typeface="Times New Roman" panose="02020603050405020304" pitchFamily="18" charset="0"/>
                <a:cs typeface="Times New Roman" panose="02020603050405020304" pitchFamily="18" charset="0"/>
              </a:rPr>
              <a:t>2. Smart Businesses &amp; Industries</a:t>
            </a:r>
          </a:p>
          <a:p>
            <a:pPr marL="457200" indent="-457200" algn="just">
              <a:buFont typeface="Arial" panose="020B0604020202020204" pitchFamily="34" charset="0"/>
              <a:buChar char="•"/>
            </a:pPr>
            <a:r>
              <a:rPr lang="en-US" sz="2800" dirty="0">
                <a:solidFill>
                  <a:srgbClr val="9900FF"/>
                </a:solidFill>
                <a:latin typeface="Times New Roman" panose="02020603050405020304" pitchFamily="18" charset="0"/>
                <a:cs typeface="Times New Roman" panose="02020603050405020304" pitchFamily="18" charset="0"/>
              </a:rPr>
              <a:t>IoT improves efficiency, safety, and productivity.</a:t>
            </a:r>
          </a:p>
          <a:p>
            <a:pPr marL="457200" indent="-457200" algn="just">
              <a:buFont typeface="Arial" panose="020B0604020202020204" pitchFamily="34" charset="0"/>
              <a:buChar char="•"/>
            </a:pPr>
            <a:r>
              <a:rPr lang="en-US" sz="2800" dirty="0">
                <a:solidFill>
                  <a:srgbClr val="9900FF"/>
                </a:solidFill>
                <a:latin typeface="Times New Roman" panose="02020603050405020304" pitchFamily="18" charset="0"/>
                <a:cs typeface="Times New Roman" panose="02020603050405020304" pitchFamily="18" charset="0"/>
              </a:rPr>
              <a:t>Machines can self-monitor, detect issues early, and reduce downtime.</a:t>
            </a:r>
          </a:p>
          <a:p>
            <a:pPr marL="457200" indent="-457200" algn="just">
              <a:buFont typeface="Arial" panose="020B0604020202020204" pitchFamily="34" charset="0"/>
              <a:buChar char="•"/>
            </a:pPr>
            <a:r>
              <a:rPr lang="en-US" sz="2800" dirty="0">
                <a:solidFill>
                  <a:srgbClr val="9900FF"/>
                </a:solidFill>
                <a:latin typeface="Times New Roman" panose="02020603050405020304" pitchFamily="18" charset="0"/>
                <a:cs typeface="Times New Roman" panose="02020603050405020304" pitchFamily="18" charset="0"/>
              </a:rPr>
              <a:t>Used in factories, agriculture, logistics, and energy management.</a:t>
            </a:r>
          </a:p>
        </p:txBody>
      </p:sp>
      <p:sp>
        <p:nvSpPr>
          <p:cNvPr id="8" name="TextBox 7">
            <a:extLst>
              <a:ext uri="{FF2B5EF4-FFF2-40B4-BE49-F238E27FC236}">
                <a16:creationId xmlns:a16="http://schemas.microsoft.com/office/drawing/2014/main" id="{9808827F-8BAD-1FEE-8CF9-9FB8E80F3B4C}"/>
              </a:ext>
            </a:extLst>
          </p:cNvPr>
          <p:cNvSpPr txBox="1"/>
          <p:nvPr/>
        </p:nvSpPr>
        <p:spPr>
          <a:xfrm>
            <a:off x="838200" y="4246106"/>
            <a:ext cx="10276002" cy="2246769"/>
          </a:xfrm>
          <a:prstGeom prst="rect">
            <a:avLst/>
          </a:prstGeom>
          <a:noFill/>
        </p:spPr>
        <p:txBody>
          <a:bodyPr wrap="square">
            <a:spAutoFit/>
          </a:bodyPr>
          <a:lstStyle/>
          <a:p>
            <a:pPr algn="just"/>
            <a:r>
              <a:rPr lang="en-US" sz="2800" b="1" dirty="0">
                <a:solidFill>
                  <a:schemeClr val="accent2">
                    <a:lumMod val="75000"/>
                  </a:schemeClr>
                </a:solidFill>
                <a:latin typeface="Times New Roman" panose="02020603050405020304" pitchFamily="18" charset="0"/>
                <a:cs typeface="Times New Roman" panose="02020603050405020304" pitchFamily="18" charset="0"/>
              </a:rPr>
              <a:t>3. Healthcare</a:t>
            </a:r>
          </a:p>
          <a:p>
            <a:pPr marL="457200" indent="-457200" algn="just">
              <a:buFont typeface="Arial" panose="020B0604020202020204" pitchFamily="34" charset="0"/>
              <a:buChar char="•"/>
            </a:pPr>
            <a:r>
              <a:rPr lang="en-US" sz="2800" dirty="0">
                <a:solidFill>
                  <a:schemeClr val="accent2">
                    <a:lumMod val="75000"/>
                  </a:schemeClr>
                </a:solidFill>
                <a:latin typeface="Times New Roman" panose="02020603050405020304" pitchFamily="18" charset="0"/>
                <a:cs typeface="Times New Roman" panose="02020603050405020304" pitchFamily="18" charset="0"/>
              </a:rPr>
              <a:t>Wearable devices monitor heart rate, steps, and sleep.</a:t>
            </a:r>
          </a:p>
          <a:p>
            <a:pPr marL="457200" indent="-457200" algn="just">
              <a:buFont typeface="Arial" panose="020B0604020202020204" pitchFamily="34" charset="0"/>
              <a:buChar char="•"/>
            </a:pPr>
            <a:r>
              <a:rPr lang="en-US" sz="2800" dirty="0">
                <a:solidFill>
                  <a:schemeClr val="accent2">
                    <a:lumMod val="75000"/>
                  </a:schemeClr>
                </a:solidFill>
                <a:latin typeface="Times New Roman" panose="02020603050405020304" pitchFamily="18" charset="0"/>
                <a:cs typeface="Times New Roman" panose="02020603050405020304" pitchFamily="18" charset="0"/>
              </a:rPr>
              <a:t>Remote patient monitoring helps doctors track health without hospital visits.</a:t>
            </a:r>
          </a:p>
          <a:p>
            <a:pPr marL="457200" indent="-457200" algn="just">
              <a:buFont typeface="Arial" panose="020B0604020202020204" pitchFamily="34" charset="0"/>
              <a:buChar char="•"/>
            </a:pPr>
            <a:r>
              <a:rPr lang="en-US" sz="2800" dirty="0">
                <a:solidFill>
                  <a:schemeClr val="accent2">
                    <a:lumMod val="75000"/>
                  </a:schemeClr>
                </a:solidFill>
                <a:latin typeface="Times New Roman" panose="02020603050405020304" pitchFamily="18" charset="0"/>
                <a:cs typeface="Times New Roman" panose="02020603050405020304" pitchFamily="18" charset="0"/>
              </a:rPr>
              <a:t>Enables faster diagnosis and better treatment.</a:t>
            </a:r>
          </a:p>
        </p:txBody>
      </p:sp>
    </p:spTree>
    <p:extLst>
      <p:ext uri="{BB962C8B-B14F-4D97-AF65-F5344CB8AC3E}">
        <p14:creationId xmlns:p14="http://schemas.microsoft.com/office/powerpoint/2010/main" val="81898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67BFB-934F-A7BA-9966-C0F1CF173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B3276-63C0-090B-EEFC-ABD40E0EE3DF}"/>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Impact</a:t>
            </a:r>
            <a:endParaRPr lang="en-IN" dirty="0">
              <a:solidFill>
                <a:schemeClr val="accent2"/>
              </a:solidFill>
            </a:endParaRPr>
          </a:p>
        </p:txBody>
      </p:sp>
      <p:sp>
        <p:nvSpPr>
          <p:cNvPr id="5" name="TextBox 4">
            <a:extLst>
              <a:ext uri="{FF2B5EF4-FFF2-40B4-BE49-F238E27FC236}">
                <a16:creationId xmlns:a16="http://schemas.microsoft.com/office/drawing/2014/main" id="{813D35EA-1CA2-A128-B53F-A75015A7ED31}"/>
              </a:ext>
            </a:extLst>
          </p:cNvPr>
          <p:cNvSpPr txBox="1"/>
          <p:nvPr/>
        </p:nvSpPr>
        <p:spPr>
          <a:xfrm>
            <a:off x="838200" y="1690688"/>
            <a:ext cx="10351416" cy="1815882"/>
          </a:xfrm>
          <a:prstGeom prst="rect">
            <a:avLst/>
          </a:prstGeom>
          <a:noFill/>
        </p:spPr>
        <p:txBody>
          <a:bodyPr wrap="square">
            <a:spAutoFit/>
          </a:bodyPr>
          <a:lstStyle/>
          <a:p>
            <a:pPr>
              <a:buNone/>
            </a:pPr>
            <a:r>
              <a:rPr lang="en-US" sz="2800" b="1" dirty="0">
                <a:solidFill>
                  <a:schemeClr val="accent6">
                    <a:lumMod val="75000"/>
                  </a:schemeClr>
                </a:solidFill>
                <a:latin typeface="Times New Roman" panose="02020603050405020304" pitchFamily="18" charset="0"/>
                <a:cs typeface="Times New Roman" panose="02020603050405020304" pitchFamily="18" charset="0"/>
              </a:rPr>
              <a:t>4. Smart Cities</a:t>
            </a:r>
          </a:p>
          <a:p>
            <a:pPr marL="457200" indent="-457200">
              <a:buFont typeface="Arial" panose="020B0604020202020204" pitchFamily="34" charset="0"/>
              <a:buChar char="•"/>
            </a:pPr>
            <a:r>
              <a:rPr lang="en-US" sz="2800" dirty="0">
                <a:solidFill>
                  <a:schemeClr val="accent6">
                    <a:lumMod val="75000"/>
                  </a:schemeClr>
                </a:solidFill>
                <a:latin typeface="Times New Roman" panose="02020603050405020304" pitchFamily="18" charset="0"/>
                <a:cs typeface="Times New Roman" panose="02020603050405020304" pitchFamily="18" charset="0"/>
              </a:rPr>
              <a:t>IoT helps manage </a:t>
            </a:r>
            <a:r>
              <a:rPr lang="en-US" sz="2800" b="1" dirty="0">
                <a:solidFill>
                  <a:schemeClr val="accent6">
                    <a:lumMod val="75000"/>
                  </a:schemeClr>
                </a:solidFill>
                <a:latin typeface="Times New Roman" panose="02020603050405020304" pitchFamily="18" charset="0"/>
                <a:cs typeface="Times New Roman" panose="02020603050405020304" pitchFamily="18" charset="0"/>
              </a:rPr>
              <a:t>traffic, waste, water, and electricity</a:t>
            </a:r>
            <a:r>
              <a:rPr lang="en-US" sz="2800" dirty="0">
                <a:solidFill>
                  <a:schemeClr val="accent6">
                    <a:lumMod val="75000"/>
                  </a:schemeClr>
                </a:solidFill>
                <a:latin typeface="Times New Roman" panose="02020603050405020304" pitchFamily="18" charset="0"/>
                <a:cs typeface="Times New Roman" panose="02020603050405020304" pitchFamily="18" charset="0"/>
              </a:rPr>
              <a:t> efficiently.</a:t>
            </a:r>
          </a:p>
          <a:p>
            <a:pPr marL="457200" indent="-457200">
              <a:buFont typeface="Arial" panose="020B0604020202020204" pitchFamily="34" charset="0"/>
              <a:buChar char="•"/>
            </a:pPr>
            <a:r>
              <a:rPr lang="en-US" sz="2800" dirty="0">
                <a:solidFill>
                  <a:schemeClr val="accent6">
                    <a:lumMod val="75000"/>
                  </a:schemeClr>
                </a:solidFill>
                <a:latin typeface="Times New Roman" panose="02020603050405020304" pitchFamily="18" charset="0"/>
                <a:cs typeface="Times New Roman" panose="02020603050405020304" pitchFamily="18" charset="0"/>
              </a:rPr>
              <a:t>Smart traffic lights reduce jams and improve emergency response.</a:t>
            </a:r>
          </a:p>
          <a:p>
            <a:pPr marL="457200" indent="-457200">
              <a:buFont typeface="Arial" panose="020B0604020202020204" pitchFamily="34" charset="0"/>
              <a:buChar char="•"/>
            </a:pPr>
            <a:r>
              <a:rPr lang="en-US" sz="2800" dirty="0">
                <a:solidFill>
                  <a:schemeClr val="accent6">
                    <a:lumMod val="75000"/>
                  </a:schemeClr>
                </a:solidFill>
                <a:latin typeface="Times New Roman" panose="02020603050405020304" pitchFamily="18" charset="0"/>
                <a:cs typeface="Times New Roman" panose="02020603050405020304" pitchFamily="18" charset="0"/>
              </a:rPr>
              <a:t>Helps in building cleaner and more sustainable cities.</a:t>
            </a:r>
          </a:p>
        </p:txBody>
      </p:sp>
      <p:sp>
        <p:nvSpPr>
          <p:cNvPr id="8" name="TextBox 7">
            <a:extLst>
              <a:ext uri="{FF2B5EF4-FFF2-40B4-BE49-F238E27FC236}">
                <a16:creationId xmlns:a16="http://schemas.microsoft.com/office/drawing/2014/main" id="{0A0AEB37-7E5E-77D9-3613-BACE9B7737E6}"/>
              </a:ext>
            </a:extLst>
          </p:cNvPr>
          <p:cNvSpPr txBox="1"/>
          <p:nvPr/>
        </p:nvSpPr>
        <p:spPr>
          <a:xfrm>
            <a:off x="838200" y="3946457"/>
            <a:ext cx="10276002" cy="1384995"/>
          </a:xfrm>
          <a:prstGeom prst="rect">
            <a:avLst/>
          </a:prstGeom>
          <a:noFill/>
        </p:spPr>
        <p:txBody>
          <a:bodyPr wrap="square">
            <a:spAutoFit/>
          </a:bodyPr>
          <a:lstStyle/>
          <a:p>
            <a:pPr>
              <a:buNone/>
            </a:pPr>
            <a:r>
              <a:rPr lang="en-US" sz="2800" b="1" dirty="0">
                <a:solidFill>
                  <a:srgbClr val="FF5050"/>
                </a:solidFill>
                <a:latin typeface="Times New Roman" panose="02020603050405020304" pitchFamily="18" charset="0"/>
                <a:cs typeface="Times New Roman" panose="02020603050405020304" pitchFamily="18" charset="0"/>
              </a:rPr>
              <a:t>5. Transportation</a:t>
            </a:r>
          </a:p>
          <a:p>
            <a:pPr marL="457200" indent="-457200">
              <a:buFont typeface="Arial" panose="020B0604020202020204" pitchFamily="34" charset="0"/>
              <a:buChar char="•"/>
            </a:pPr>
            <a:r>
              <a:rPr lang="en-US" sz="2800" dirty="0">
                <a:solidFill>
                  <a:srgbClr val="FF5050"/>
                </a:solidFill>
                <a:latin typeface="Times New Roman" panose="02020603050405020304" pitchFamily="18" charset="0"/>
                <a:cs typeface="Times New Roman" panose="02020603050405020304" pitchFamily="18" charset="0"/>
              </a:rPr>
              <a:t>Connected vehicles improve </a:t>
            </a:r>
            <a:r>
              <a:rPr lang="en-US" sz="2800" b="1" dirty="0">
                <a:solidFill>
                  <a:srgbClr val="FF5050"/>
                </a:solidFill>
                <a:latin typeface="Times New Roman" panose="02020603050405020304" pitchFamily="18" charset="0"/>
                <a:cs typeface="Times New Roman" panose="02020603050405020304" pitchFamily="18" charset="0"/>
              </a:rPr>
              <a:t>road safety</a:t>
            </a:r>
            <a:r>
              <a:rPr lang="en-US" sz="2800" dirty="0">
                <a:solidFill>
                  <a:srgbClr val="FF5050"/>
                </a:solidFill>
                <a:latin typeface="Times New Roman" panose="02020603050405020304" pitchFamily="18" charset="0"/>
                <a:cs typeface="Times New Roman" panose="02020603050405020304" pitchFamily="18" charset="0"/>
              </a:rPr>
              <a:t> and </a:t>
            </a:r>
            <a:r>
              <a:rPr lang="en-US" sz="2800" b="1" dirty="0">
                <a:solidFill>
                  <a:srgbClr val="FF5050"/>
                </a:solidFill>
                <a:latin typeface="Times New Roman" panose="02020603050405020304" pitchFamily="18" charset="0"/>
                <a:cs typeface="Times New Roman" panose="02020603050405020304" pitchFamily="18" charset="0"/>
              </a:rPr>
              <a:t>fuel efficiency</a:t>
            </a:r>
            <a:r>
              <a:rPr lang="en-US" sz="2800" dirty="0">
                <a:solidFill>
                  <a:srgbClr val="FF5050"/>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a:solidFill>
                  <a:srgbClr val="FF5050"/>
                </a:solidFill>
                <a:latin typeface="Times New Roman" panose="02020603050405020304" pitchFamily="18" charset="0"/>
                <a:cs typeface="Times New Roman" panose="02020603050405020304" pitchFamily="18" charset="0"/>
              </a:rPr>
              <a:t>GPS and IoT help track public transport in real-time.</a:t>
            </a:r>
          </a:p>
        </p:txBody>
      </p:sp>
    </p:spTree>
    <p:extLst>
      <p:ext uri="{BB962C8B-B14F-4D97-AF65-F5344CB8AC3E}">
        <p14:creationId xmlns:p14="http://schemas.microsoft.com/office/powerpoint/2010/main" val="41897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999C2-CF39-3937-11FA-FF631D894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045B8-62F5-7DF1-566F-AB82AAB7E516}"/>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Impact</a:t>
            </a:r>
            <a:endParaRPr lang="en-IN" dirty="0">
              <a:solidFill>
                <a:schemeClr val="accent2"/>
              </a:solidFill>
            </a:endParaRPr>
          </a:p>
        </p:txBody>
      </p:sp>
      <p:sp>
        <p:nvSpPr>
          <p:cNvPr id="5" name="TextBox 4">
            <a:extLst>
              <a:ext uri="{FF2B5EF4-FFF2-40B4-BE49-F238E27FC236}">
                <a16:creationId xmlns:a16="http://schemas.microsoft.com/office/drawing/2014/main" id="{EC614CED-6E25-F615-C5F0-13D653C9C4C9}"/>
              </a:ext>
            </a:extLst>
          </p:cNvPr>
          <p:cNvSpPr txBox="1"/>
          <p:nvPr/>
        </p:nvSpPr>
        <p:spPr>
          <a:xfrm>
            <a:off x="838200" y="1690688"/>
            <a:ext cx="10351416" cy="2246769"/>
          </a:xfrm>
          <a:prstGeom prst="rect">
            <a:avLst/>
          </a:prstGeom>
          <a:noFill/>
        </p:spPr>
        <p:txBody>
          <a:bodyPr wrap="square">
            <a:spAutoFit/>
          </a:bodyPr>
          <a:lstStyle/>
          <a:p>
            <a:pPr>
              <a:buNone/>
            </a:pPr>
            <a:r>
              <a:rPr lang="en-US" sz="2800" b="1" dirty="0">
                <a:solidFill>
                  <a:schemeClr val="accent6"/>
                </a:solidFill>
                <a:latin typeface="Times New Roman" panose="02020603050405020304" pitchFamily="18" charset="0"/>
                <a:cs typeface="Times New Roman" panose="02020603050405020304" pitchFamily="18" charset="0"/>
              </a:rPr>
              <a:t>6. Agriculture</a:t>
            </a:r>
          </a:p>
          <a:p>
            <a:pPr marL="457200" indent="-457200">
              <a:buFont typeface="Arial" panose="020B0604020202020204" pitchFamily="34" charset="0"/>
              <a:buChar char="•"/>
            </a:pPr>
            <a:r>
              <a:rPr lang="en-US" sz="2800" dirty="0">
                <a:solidFill>
                  <a:schemeClr val="accent6"/>
                </a:solidFill>
                <a:latin typeface="Times New Roman" panose="02020603050405020304" pitchFamily="18" charset="0"/>
                <a:cs typeface="Times New Roman" panose="02020603050405020304" pitchFamily="18" charset="0"/>
              </a:rPr>
              <a:t>Smart sensors monitor </a:t>
            </a:r>
            <a:r>
              <a:rPr lang="en-US" sz="2800" b="1" dirty="0">
                <a:solidFill>
                  <a:schemeClr val="accent6"/>
                </a:solidFill>
                <a:latin typeface="Times New Roman" panose="02020603050405020304" pitchFamily="18" charset="0"/>
                <a:cs typeface="Times New Roman" panose="02020603050405020304" pitchFamily="18" charset="0"/>
              </a:rPr>
              <a:t>soil moisture, temperature, and crop health</a:t>
            </a:r>
            <a:r>
              <a:rPr lang="en-US" sz="2800" dirty="0">
                <a:solidFill>
                  <a:schemeClr val="accent6"/>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a:solidFill>
                  <a:schemeClr val="accent6"/>
                </a:solidFill>
                <a:latin typeface="Times New Roman" panose="02020603050405020304" pitchFamily="18" charset="0"/>
                <a:cs typeface="Times New Roman" panose="02020603050405020304" pitchFamily="18" charset="0"/>
              </a:rPr>
              <a:t>Farmers can make better decisions and increase yield with less effort.</a:t>
            </a:r>
          </a:p>
        </p:txBody>
      </p:sp>
      <p:sp>
        <p:nvSpPr>
          <p:cNvPr id="8" name="TextBox 7">
            <a:extLst>
              <a:ext uri="{FF2B5EF4-FFF2-40B4-BE49-F238E27FC236}">
                <a16:creationId xmlns:a16="http://schemas.microsoft.com/office/drawing/2014/main" id="{CCEEFDF5-786A-90BB-5918-38B04504FDAF}"/>
              </a:ext>
            </a:extLst>
          </p:cNvPr>
          <p:cNvSpPr txBox="1"/>
          <p:nvPr/>
        </p:nvSpPr>
        <p:spPr>
          <a:xfrm>
            <a:off x="838200" y="4355079"/>
            <a:ext cx="10276002" cy="1815882"/>
          </a:xfrm>
          <a:prstGeom prst="rect">
            <a:avLst/>
          </a:prstGeom>
          <a:noFill/>
        </p:spPr>
        <p:txBody>
          <a:bodyPr wrap="square">
            <a:spAutoFit/>
          </a:bodyPr>
          <a:lstStyle/>
          <a:p>
            <a:pPr>
              <a:buNone/>
            </a:pPr>
            <a:r>
              <a:rPr lang="en-US" sz="2800" b="1" dirty="0">
                <a:solidFill>
                  <a:srgbClr val="FF0000"/>
                </a:solidFill>
                <a:latin typeface="Times New Roman" panose="02020603050405020304" pitchFamily="18" charset="0"/>
                <a:cs typeface="Times New Roman" panose="02020603050405020304" pitchFamily="18" charset="0"/>
              </a:rPr>
              <a:t>7. Data-Driven Decisions</a:t>
            </a:r>
          </a:p>
          <a:p>
            <a:pPr marL="457200" indent="-457200">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Devices collect huge amounts of data.</a:t>
            </a:r>
          </a:p>
          <a:p>
            <a:pPr marL="457200" indent="-457200">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Businesses and governments use this data to make </a:t>
            </a:r>
            <a:r>
              <a:rPr lang="en-US" sz="2800" b="1" dirty="0">
                <a:solidFill>
                  <a:srgbClr val="FF0000"/>
                </a:solidFill>
                <a:latin typeface="Times New Roman" panose="02020603050405020304" pitchFamily="18" charset="0"/>
                <a:cs typeface="Times New Roman" panose="02020603050405020304" pitchFamily="18" charset="0"/>
              </a:rPr>
              <a:t>smart, fast, and accurate decisions</a:t>
            </a:r>
            <a:r>
              <a:rPr lang="en-US" sz="28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510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9FED-4F40-11EF-3CEA-E1CC97CBC76F}"/>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Convergence of IT and OT</a:t>
            </a:r>
            <a:endParaRPr lang="en-IN" dirty="0"/>
          </a:p>
        </p:txBody>
      </p:sp>
      <p:graphicFrame>
        <p:nvGraphicFramePr>
          <p:cNvPr id="4" name="Table 3">
            <a:extLst>
              <a:ext uri="{FF2B5EF4-FFF2-40B4-BE49-F238E27FC236}">
                <a16:creationId xmlns:a16="http://schemas.microsoft.com/office/drawing/2014/main" id="{F50417EC-1535-6DC2-63E9-37795D18EA75}"/>
              </a:ext>
            </a:extLst>
          </p:cNvPr>
          <p:cNvGraphicFramePr>
            <a:graphicFrameLocks noGrp="1"/>
          </p:cNvGraphicFramePr>
          <p:nvPr>
            <p:extLst>
              <p:ext uri="{D42A27DB-BD31-4B8C-83A1-F6EECF244321}">
                <p14:modId xmlns:p14="http://schemas.microsoft.com/office/powerpoint/2010/main" val="1940576505"/>
              </p:ext>
            </p:extLst>
          </p:nvPr>
        </p:nvGraphicFramePr>
        <p:xfrm>
          <a:off x="499620" y="1517715"/>
          <a:ext cx="11349873" cy="5241304"/>
        </p:xfrm>
        <a:graphic>
          <a:graphicData uri="http://schemas.openxmlformats.org/drawingml/2006/table">
            <a:tbl>
              <a:tblPr firstRow="1" bandRow="1">
                <a:tableStyleId>{5C22544A-7EE6-4342-B048-85BDC9FD1C3A}</a:tableStyleId>
              </a:tblPr>
              <a:tblGrid>
                <a:gridCol w="3783291">
                  <a:extLst>
                    <a:ext uri="{9D8B030D-6E8A-4147-A177-3AD203B41FA5}">
                      <a16:colId xmlns:a16="http://schemas.microsoft.com/office/drawing/2014/main" val="1654308556"/>
                    </a:ext>
                  </a:extLst>
                </a:gridCol>
                <a:gridCol w="3783291">
                  <a:extLst>
                    <a:ext uri="{9D8B030D-6E8A-4147-A177-3AD203B41FA5}">
                      <a16:colId xmlns:a16="http://schemas.microsoft.com/office/drawing/2014/main" val="3055913265"/>
                    </a:ext>
                  </a:extLst>
                </a:gridCol>
                <a:gridCol w="3783291">
                  <a:extLst>
                    <a:ext uri="{9D8B030D-6E8A-4147-A177-3AD203B41FA5}">
                      <a16:colId xmlns:a16="http://schemas.microsoft.com/office/drawing/2014/main" val="3645149435"/>
                    </a:ext>
                  </a:extLst>
                </a:gridCol>
              </a:tblGrid>
              <a:tr h="431247">
                <a:tc>
                  <a:txBody>
                    <a:bodyPr/>
                    <a:lstStyle/>
                    <a:p>
                      <a:r>
                        <a:rPr lang="en-IN" sz="2000" dirty="0">
                          <a:solidFill>
                            <a:schemeClr val="tx1"/>
                          </a:solidFill>
                          <a:latin typeface="Times New Roman" panose="02020603050405020304" pitchFamily="18" charset="0"/>
                          <a:cs typeface="Times New Roman" panose="02020603050405020304" pitchFamily="18" charset="0"/>
                        </a:rPr>
                        <a:t>Criteria</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Industrial OT Network</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Enterprise IT Network</a:t>
                      </a:r>
                    </a:p>
                  </a:txBody>
                  <a:tcPr/>
                </a:tc>
                <a:extLst>
                  <a:ext uri="{0D108BD9-81ED-4DB2-BD59-A6C34878D82A}">
                    <a16:rowId xmlns:a16="http://schemas.microsoft.com/office/drawing/2014/main" val="98071139"/>
                  </a:ext>
                </a:extLst>
              </a:tr>
              <a:tr h="1094703">
                <a:tc>
                  <a:txBody>
                    <a:bodyPr/>
                    <a:lstStyle/>
                    <a:p>
                      <a:r>
                        <a:rPr lang="en-IN" sz="2000" dirty="0">
                          <a:solidFill>
                            <a:schemeClr val="tx1"/>
                          </a:solidFill>
                          <a:latin typeface="Times New Roman" panose="02020603050405020304" pitchFamily="18" charset="0"/>
                          <a:cs typeface="Times New Roman" panose="02020603050405020304" pitchFamily="18" charset="0"/>
                        </a:rPr>
                        <a:t>Operational focus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Keep the business operating 24x7</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Manage the companies, data and employee communicate system in a secure way</a:t>
                      </a:r>
                    </a:p>
                  </a:txBody>
                  <a:tcPr/>
                </a:tc>
                <a:extLst>
                  <a:ext uri="{0D108BD9-81ED-4DB2-BD59-A6C34878D82A}">
                    <a16:rowId xmlns:a16="http://schemas.microsoft.com/office/drawing/2014/main" val="889169412"/>
                  </a:ext>
                </a:extLst>
              </a:tr>
              <a:tr h="1094703">
                <a:tc>
                  <a:txBody>
                    <a:bodyPr/>
                    <a:lstStyle/>
                    <a:p>
                      <a:r>
                        <a:rPr lang="en-IN" sz="2000" dirty="0">
                          <a:solidFill>
                            <a:schemeClr val="tx1"/>
                          </a:solidFill>
                          <a:latin typeface="Times New Roman" panose="02020603050405020304" pitchFamily="18" charset="0"/>
                          <a:cs typeface="Times New Roman" panose="02020603050405020304" pitchFamily="18" charset="0"/>
                        </a:rPr>
                        <a:t>Priorities</a:t>
                      </a:r>
                    </a:p>
                  </a:txBody>
                  <a:tcPr/>
                </a:tc>
                <a:tc>
                  <a:txBody>
                    <a:bodyPr/>
                    <a:lstStyle/>
                    <a:p>
                      <a:pPr marL="342900" indent="-342900">
                        <a:buAutoNum type="arabicPeriod"/>
                      </a:pPr>
                      <a:r>
                        <a:rPr lang="en-IN" sz="2000" dirty="0">
                          <a:solidFill>
                            <a:schemeClr val="tx1"/>
                          </a:solidFill>
                          <a:latin typeface="Times New Roman" panose="02020603050405020304" pitchFamily="18" charset="0"/>
                          <a:cs typeface="Times New Roman" panose="02020603050405020304" pitchFamily="18" charset="0"/>
                        </a:rPr>
                        <a:t>Availability</a:t>
                      </a:r>
                    </a:p>
                    <a:p>
                      <a:pPr marL="342900" indent="-342900">
                        <a:buAutoNum type="arabicPeriod"/>
                      </a:pPr>
                      <a:r>
                        <a:rPr lang="en-IN" sz="2000" dirty="0">
                          <a:solidFill>
                            <a:schemeClr val="tx1"/>
                          </a:solidFill>
                          <a:latin typeface="Times New Roman" panose="02020603050405020304" pitchFamily="18" charset="0"/>
                          <a:cs typeface="Times New Roman" panose="02020603050405020304" pitchFamily="18" charset="0"/>
                        </a:rPr>
                        <a:t>Integrity</a:t>
                      </a:r>
                    </a:p>
                    <a:p>
                      <a:pPr marL="342900" indent="-342900">
                        <a:buAutoNum type="arabicPeriod"/>
                      </a:pPr>
                      <a:r>
                        <a:rPr lang="en-IN" sz="2000" dirty="0">
                          <a:solidFill>
                            <a:schemeClr val="tx1"/>
                          </a:solidFill>
                          <a:latin typeface="Times New Roman" panose="02020603050405020304" pitchFamily="18" charset="0"/>
                          <a:cs typeface="Times New Roman" panose="02020603050405020304" pitchFamily="18" charset="0"/>
                        </a:rPr>
                        <a:t>Security</a:t>
                      </a:r>
                    </a:p>
                  </a:txBody>
                  <a:tcPr/>
                </a:tc>
                <a:tc>
                  <a:txBody>
                    <a:bodyPr/>
                    <a:lstStyle/>
                    <a:p>
                      <a:pPr marL="342900" indent="-342900">
                        <a:buAutoNum type="arabicPeriod"/>
                      </a:pPr>
                      <a:r>
                        <a:rPr lang="en-IN" sz="2000" dirty="0">
                          <a:solidFill>
                            <a:schemeClr val="tx1"/>
                          </a:solidFill>
                          <a:latin typeface="Times New Roman" panose="02020603050405020304" pitchFamily="18" charset="0"/>
                          <a:cs typeface="Times New Roman" panose="02020603050405020304" pitchFamily="18" charset="0"/>
                        </a:rPr>
                        <a:t>Security</a:t>
                      </a:r>
                    </a:p>
                    <a:p>
                      <a:pPr marL="342900" indent="-342900">
                        <a:buAutoNum type="arabicPeriod"/>
                      </a:pPr>
                      <a:r>
                        <a:rPr lang="en-IN" sz="2000" dirty="0">
                          <a:solidFill>
                            <a:schemeClr val="tx1"/>
                          </a:solidFill>
                          <a:latin typeface="Times New Roman" panose="02020603050405020304" pitchFamily="18" charset="0"/>
                          <a:cs typeface="Times New Roman" panose="02020603050405020304" pitchFamily="18" charset="0"/>
                        </a:rPr>
                        <a:t>Integrity</a:t>
                      </a:r>
                    </a:p>
                    <a:p>
                      <a:pPr marL="342900" indent="-342900">
                        <a:buAutoNum type="arabicPeriod"/>
                      </a:pPr>
                      <a:r>
                        <a:rPr lang="en-IN" sz="2000" dirty="0">
                          <a:solidFill>
                            <a:schemeClr val="tx1"/>
                          </a:solidFill>
                          <a:latin typeface="Times New Roman" panose="02020603050405020304" pitchFamily="18" charset="0"/>
                          <a:cs typeface="Times New Roman" panose="02020603050405020304" pitchFamily="18" charset="0"/>
                        </a:rPr>
                        <a:t>Availability</a:t>
                      </a:r>
                    </a:p>
                  </a:txBody>
                  <a:tcPr/>
                </a:tc>
                <a:extLst>
                  <a:ext uri="{0D108BD9-81ED-4DB2-BD59-A6C34878D82A}">
                    <a16:rowId xmlns:a16="http://schemas.microsoft.com/office/drawing/2014/main" val="2432294360"/>
                  </a:ext>
                </a:extLst>
              </a:tr>
              <a:tr h="762974">
                <a:tc>
                  <a:txBody>
                    <a:bodyPr/>
                    <a:lstStyle/>
                    <a:p>
                      <a:r>
                        <a:rPr lang="en-IN" sz="2000" dirty="0">
                          <a:solidFill>
                            <a:schemeClr val="tx1"/>
                          </a:solidFill>
                          <a:latin typeface="Times New Roman" panose="02020603050405020304" pitchFamily="18" charset="0"/>
                          <a:cs typeface="Times New Roman" panose="02020603050405020304" pitchFamily="18" charset="0"/>
                        </a:rPr>
                        <a:t>Types of Data</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Monitoring, control and supervisory data</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Vois, video, transactional and bulk data</a:t>
                      </a:r>
                    </a:p>
                  </a:txBody>
                  <a:tcPr/>
                </a:tc>
                <a:extLst>
                  <a:ext uri="{0D108BD9-81ED-4DB2-BD59-A6C34878D82A}">
                    <a16:rowId xmlns:a16="http://schemas.microsoft.com/office/drawing/2014/main" val="6590006"/>
                  </a:ext>
                </a:extLst>
              </a:tr>
              <a:tr h="762974">
                <a:tc>
                  <a:txBody>
                    <a:bodyPr/>
                    <a:lstStyle/>
                    <a:p>
                      <a:r>
                        <a:rPr lang="en-IN" sz="2000" dirty="0">
                          <a:solidFill>
                            <a:schemeClr val="tx1"/>
                          </a:solidFill>
                          <a:latin typeface="Times New Roman" panose="02020603050405020304" pitchFamily="18" charset="0"/>
                          <a:cs typeface="Times New Roman" panose="02020603050405020304" pitchFamily="18" charset="0"/>
                        </a:rPr>
                        <a:t>Security</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Controlled physical access to devices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Devices and users authentical to the network</a:t>
                      </a:r>
                    </a:p>
                  </a:txBody>
                  <a:tcPr/>
                </a:tc>
                <a:extLst>
                  <a:ext uri="{0D108BD9-81ED-4DB2-BD59-A6C34878D82A}">
                    <a16:rowId xmlns:a16="http://schemas.microsoft.com/office/drawing/2014/main" val="2761004189"/>
                  </a:ext>
                </a:extLst>
              </a:tr>
              <a:tr h="1094703">
                <a:tc>
                  <a:txBody>
                    <a:bodyPr/>
                    <a:lstStyle/>
                    <a:p>
                      <a:r>
                        <a:rPr lang="en-IN" sz="2000" dirty="0">
                          <a:solidFill>
                            <a:schemeClr val="tx1"/>
                          </a:solidFill>
                          <a:latin typeface="Times New Roman" panose="02020603050405020304" pitchFamily="18" charset="0"/>
                          <a:cs typeface="Times New Roman" panose="02020603050405020304" pitchFamily="18" charset="0"/>
                        </a:rPr>
                        <a:t>Implication of failure</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OT network disruption directly impacts business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Can be business impacting, depending on industry but workarounds may be possible</a:t>
                      </a:r>
                    </a:p>
                  </a:txBody>
                  <a:tcPr/>
                </a:tc>
                <a:extLst>
                  <a:ext uri="{0D108BD9-81ED-4DB2-BD59-A6C34878D82A}">
                    <a16:rowId xmlns:a16="http://schemas.microsoft.com/office/drawing/2014/main" val="1569475651"/>
                  </a:ext>
                </a:extLst>
              </a:tr>
            </a:tbl>
          </a:graphicData>
        </a:graphic>
      </p:graphicFrame>
    </p:spTree>
    <p:extLst>
      <p:ext uri="{BB962C8B-B14F-4D97-AF65-F5344CB8AC3E}">
        <p14:creationId xmlns:p14="http://schemas.microsoft.com/office/powerpoint/2010/main" val="246649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0CBEF-BBAB-D0AF-6372-3423DB1D6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E0D269-B20F-424A-FD31-D782A7E841D8}"/>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Convergence of IT and OT</a:t>
            </a:r>
            <a:endParaRPr lang="en-IN" dirty="0"/>
          </a:p>
        </p:txBody>
      </p:sp>
      <p:graphicFrame>
        <p:nvGraphicFramePr>
          <p:cNvPr id="4" name="Table 3">
            <a:extLst>
              <a:ext uri="{FF2B5EF4-FFF2-40B4-BE49-F238E27FC236}">
                <a16:creationId xmlns:a16="http://schemas.microsoft.com/office/drawing/2014/main" id="{E1CBBEB8-36F6-D4DD-B626-DF244E5609AD}"/>
              </a:ext>
            </a:extLst>
          </p:cNvPr>
          <p:cNvGraphicFramePr>
            <a:graphicFrameLocks noGrp="1"/>
          </p:cNvGraphicFramePr>
          <p:nvPr>
            <p:extLst>
              <p:ext uri="{D42A27DB-BD31-4B8C-83A1-F6EECF244321}">
                <p14:modId xmlns:p14="http://schemas.microsoft.com/office/powerpoint/2010/main" val="3814801828"/>
              </p:ext>
            </p:extLst>
          </p:nvPr>
        </p:nvGraphicFramePr>
        <p:xfrm>
          <a:off x="565607" y="2010705"/>
          <a:ext cx="11349873" cy="2836590"/>
        </p:xfrm>
        <a:graphic>
          <a:graphicData uri="http://schemas.openxmlformats.org/drawingml/2006/table">
            <a:tbl>
              <a:tblPr firstRow="1" bandRow="1">
                <a:tableStyleId>{5C22544A-7EE6-4342-B048-85BDC9FD1C3A}</a:tableStyleId>
              </a:tblPr>
              <a:tblGrid>
                <a:gridCol w="3783291">
                  <a:extLst>
                    <a:ext uri="{9D8B030D-6E8A-4147-A177-3AD203B41FA5}">
                      <a16:colId xmlns:a16="http://schemas.microsoft.com/office/drawing/2014/main" val="1654308556"/>
                    </a:ext>
                  </a:extLst>
                </a:gridCol>
                <a:gridCol w="3783291">
                  <a:extLst>
                    <a:ext uri="{9D8B030D-6E8A-4147-A177-3AD203B41FA5}">
                      <a16:colId xmlns:a16="http://schemas.microsoft.com/office/drawing/2014/main" val="3055913265"/>
                    </a:ext>
                  </a:extLst>
                </a:gridCol>
                <a:gridCol w="3783291">
                  <a:extLst>
                    <a:ext uri="{9D8B030D-6E8A-4147-A177-3AD203B41FA5}">
                      <a16:colId xmlns:a16="http://schemas.microsoft.com/office/drawing/2014/main" val="3645149435"/>
                    </a:ext>
                  </a:extLst>
                </a:gridCol>
              </a:tblGrid>
              <a:tr h="431247">
                <a:tc>
                  <a:txBody>
                    <a:bodyPr/>
                    <a:lstStyle/>
                    <a:p>
                      <a:r>
                        <a:rPr lang="en-IN" sz="2000" dirty="0">
                          <a:solidFill>
                            <a:schemeClr val="tx1"/>
                          </a:solidFill>
                          <a:latin typeface="Times New Roman" panose="02020603050405020304" pitchFamily="18" charset="0"/>
                          <a:cs typeface="Times New Roman" panose="02020603050405020304" pitchFamily="18" charset="0"/>
                        </a:rPr>
                        <a:t>Criteria</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Industrial OT Network</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Enterprise IT Network</a:t>
                      </a:r>
                    </a:p>
                  </a:txBody>
                  <a:tcPr/>
                </a:tc>
                <a:extLst>
                  <a:ext uri="{0D108BD9-81ED-4DB2-BD59-A6C34878D82A}">
                    <a16:rowId xmlns:a16="http://schemas.microsoft.com/office/drawing/2014/main" val="98071139"/>
                  </a:ext>
                </a:extLst>
              </a:tr>
              <a:tr h="1094703">
                <a:tc>
                  <a:txBody>
                    <a:bodyPr/>
                    <a:lstStyle/>
                    <a:p>
                      <a:r>
                        <a:rPr lang="en-IN" sz="2000" dirty="0">
                          <a:solidFill>
                            <a:schemeClr val="tx1"/>
                          </a:solidFill>
                          <a:latin typeface="Times New Roman" panose="02020603050405020304" pitchFamily="18" charset="0"/>
                          <a:cs typeface="Times New Roman" panose="02020603050405020304" pitchFamily="18" charset="0"/>
                        </a:rPr>
                        <a:t>Network upgrades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Only during operational maintenance windows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Often requires an outage window when workers are not onsite; impact can be mitigated</a:t>
                      </a:r>
                    </a:p>
                  </a:txBody>
                  <a:tcPr/>
                </a:tc>
                <a:extLst>
                  <a:ext uri="{0D108BD9-81ED-4DB2-BD59-A6C34878D82A}">
                    <a16:rowId xmlns:a16="http://schemas.microsoft.com/office/drawing/2014/main" val="889169412"/>
                  </a:ext>
                </a:extLst>
              </a:tr>
              <a:tr h="1094703">
                <a:tc>
                  <a:txBody>
                    <a:bodyPr/>
                    <a:lstStyle/>
                    <a:p>
                      <a:r>
                        <a:rPr lang="en-IN" sz="2000" dirty="0">
                          <a:solidFill>
                            <a:schemeClr val="tx1"/>
                          </a:solidFill>
                          <a:latin typeface="Times New Roman" panose="02020603050405020304" pitchFamily="18" charset="0"/>
                          <a:cs typeface="Times New Roman" panose="02020603050405020304" pitchFamily="18" charset="0"/>
                        </a:rPr>
                        <a:t>Security vulnerability</a:t>
                      </a:r>
                    </a:p>
                  </a:txBody>
                  <a:tcPr/>
                </a:tc>
                <a:tc>
                  <a:txBody>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Low; OT networks are isolated and often use proprietary protocols</a:t>
                      </a:r>
                    </a:p>
                  </a:txBody>
                  <a:tcPr/>
                </a:tc>
                <a:tc>
                  <a:txBody>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High; continual patching of hosts a required, and the network is connected to Internet and requires vigilant protection</a:t>
                      </a:r>
                    </a:p>
                  </a:txBody>
                  <a:tcPr/>
                </a:tc>
                <a:extLst>
                  <a:ext uri="{0D108BD9-81ED-4DB2-BD59-A6C34878D82A}">
                    <a16:rowId xmlns:a16="http://schemas.microsoft.com/office/drawing/2014/main" val="2432294360"/>
                  </a:ext>
                </a:extLst>
              </a:tr>
            </a:tbl>
          </a:graphicData>
        </a:graphic>
      </p:graphicFrame>
    </p:spTree>
    <p:extLst>
      <p:ext uri="{BB962C8B-B14F-4D97-AF65-F5344CB8AC3E}">
        <p14:creationId xmlns:p14="http://schemas.microsoft.com/office/powerpoint/2010/main" val="280804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133D-408B-F7D0-D9D2-33456D66046F}"/>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IoT Challenges</a:t>
            </a:r>
            <a:endParaRPr lang="en-IN" dirty="0"/>
          </a:p>
        </p:txBody>
      </p:sp>
      <p:graphicFrame>
        <p:nvGraphicFramePr>
          <p:cNvPr id="4" name="Table 3">
            <a:extLst>
              <a:ext uri="{FF2B5EF4-FFF2-40B4-BE49-F238E27FC236}">
                <a16:creationId xmlns:a16="http://schemas.microsoft.com/office/drawing/2014/main" id="{C8E9AE6E-3005-2ED1-695A-B6174CF3E065}"/>
              </a:ext>
            </a:extLst>
          </p:cNvPr>
          <p:cNvGraphicFramePr>
            <a:graphicFrameLocks noGrp="1"/>
          </p:cNvGraphicFramePr>
          <p:nvPr>
            <p:extLst>
              <p:ext uri="{D42A27DB-BD31-4B8C-83A1-F6EECF244321}">
                <p14:modId xmlns:p14="http://schemas.microsoft.com/office/powerpoint/2010/main" val="801601704"/>
              </p:ext>
            </p:extLst>
          </p:nvPr>
        </p:nvGraphicFramePr>
        <p:xfrm>
          <a:off x="495300" y="1544955"/>
          <a:ext cx="11373048" cy="5132069"/>
        </p:xfrm>
        <a:graphic>
          <a:graphicData uri="http://schemas.openxmlformats.org/drawingml/2006/table">
            <a:tbl>
              <a:tblPr firstRow="1" bandRow="1">
                <a:tableStyleId>{21E4AEA4-8DFA-4A89-87EB-49C32662AFE0}</a:tableStyleId>
              </a:tblPr>
              <a:tblGrid>
                <a:gridCol w="2843262">
                  <a:extLst>
                    <a:ext uri="{9D8B030D-6E8A-4147-A177-3AD203B41FA5}">
                      <a16:colId xmlns:a16="http://schemas.microsoft.com/office/drawing/2014/main" val="844381247"/>
                    </a:ext>
                  </a:extLst>
                </a:gridCol>
                <a:gridCol w="2843262">
                  <a:extLst>
                    <a:ext uri="{9D8B030D-6E8A-4147-A177-3AD203B41FA5}">
                      <a16:colId xmlns:a16="http://schemas.microsoft.com/office/drawing/2014/main" val="2331741059"/>
                    </a:ext>
                  </a:extLst>
                </a:gridCol>
                <a:gridCol w="2843262">
                  <a:extLst>
                    <a:ext uri="{9D8B030D-6E8A-4147-A177-3AD203B41FA5}">
                      <a16:colId xmlns:a16="http://schemas.microsoft.com/office/drawing/2014/main" val="1245822432"/>
                    </a:ext>
                  </a:extLst>
                </a:gridCol>
                <a:gridCol w="2843262">
                  <a:extLst>
                    <a:ext uri="{9D8B030D-6E8A-4147-A177-3AD203B41FA5}">
                      <a16:colId xmlns:a16="http://schemas.microsoft.com/office/drawing/2014/main" val="975339459"/>
                    </a:ext>
                  </a:extLst>
                </a:gridCol>
              </a:tblGrid>
              <a:tr h="460117">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Issue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Challenge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Example</a:t>
                      </a:r>
                    </a:p>
                  </a:txBody>
                  <a:tcPr/>
                </a:tc>
                <a:extLst>
                  <a:ext uri="{0D108BD9-81ED-4DB2-BD59-A6C34878D82A}">
                    <a16:rowId xmlns:a16="http://schemas.microsoft.com/office/drawing/2014/main" val="1729736134"/>
                  </a:ext>
                </a:extLst>
              </a:tr>
              <a:tr h="1167988">
                <a:tc>
                  <a:txBody>
                    <a:bodyPr/>
                    <a:lstStyle/>
                    <a:p>
                      <a:r>
                        <a:rPr lang="en-IN" sz="2000" dirty="0">
                          <a:latin typeface="Times New Roman" panose="02020603050405020304" pitchFamily="18" charset="0"/>
                          <a:cs typeface="Times New Roman" panose="02020603050405020304" pitchFamily="18" charset="0"/>
                        </a:rPr>
                        <a:t>Security &amp; Privacy</a:t>
                      </a:r>
                    </a:p>
                  </a:txBody>
                  <a:tcPr/>
                </a:tc>
                <a:tc>
                  <a:txBody>
                    <a:bodyPr/>
                    <a:lstStyle/>
                    <a:p>
                      <a:r>
                        <a:rPr lang="en-IN" sz="2000" dirty="0">
                          <a:latin typeface="Times New Roman" panose="02020603050405020304" pitchFamily="18" charset="0"/>
                          <a:cs typeface="Times New Roman" panose="02020603050405020304" pitchFamily="18" charset="0"/>
                        </a:rPr>
                        <a:t>IoT devices collect personal data (location, health, usage patterns).</a:t>
                      </a:r>
                    </a:p>
                  </a:txBody>
                  <a:tcPr/>
                </a:tc>
                <a:tc>
                  <a:txBody>
                    <a:bodyPr/>
                    <a:lstStyle/>
                    <a:p>
                      <a:r>
                        <a:rPr lang="en-US" sz="2000" dirty="0">
                          <a:latin typeface="Times New Roman" panose="02020603050405020304" pitchFamily="18" charset="0"/>
                          <a:cs typeface="Times New Roman" panose="02020603050405020304" pitchFamily="18" charset="0"/>
                        </a:rPr>
                        <a:t>If not protected, hackers can steal or misuse the data.</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A smart home camera being hacked.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360645"/>
                  </a:ext>
                </a:extLst>
              </a:tr>
              <a:tr h="1167988">
                <a:tc>
                  <a:txBody>
                    <a:bodyPr/>
                    <a:lstStyle/>
                    <a:p>
                      <a:r>
                        <a:rPr lang="en-IN" sz="2000" b="0" dirty="0">
                          <a:latin typeface="Times New Roman" panose="02020603050405020304" pitchFamily="18" charset="0"/>
                          <a:cs typeface="Times New Roman" panose="02020603050405020304" pitchFamily="18" charset="0"/>
                        </a:rPr>
                        <a:t>Connectivity &amp; Network Issues</a:t>
                      </a:r>
                    </a:p>
                  </a:txBody>
                  <a:tcPr/>
                </a:tc>
                <a:tc>
                  <a:txBody>
                    <a:bodyPr/>
                    <a:lstStyle/>
                    <a:p>
                      <a:r>
                        <a:rPr lang="en-US" sz="2000" dirty="0">
                          <a:latin typeface="Times New Roman" panose="02020603050405020304" pitchFamily="18" charset="0"/>
                          <a:cs typeface="Times New Roman" panose="02020603050405020304" pitchFamily="18" charset="0"/>
                        </a:rPr>
                        <a:t>IoT needs continuous internet or network.</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Poor connectivity can cause device failure or data loss.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A smart door lock not working during network outage.</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5587073"/>
                  </a:ext>
                </a:extLst>
              </a:tr>
              <a:tr h="1167988">
                <a:tc>
                  <a:txBody>
                    <a:bodyPr/>
                    <a:lstStyle/>
                    <a:p>
                      <a:r>
                        <a:rPr lang="en-IN" sz="2000" dirty="0">
                          <a:latin typeface="Times New Roman" panose="02020603050405020304" pitchFamily="18" charset="0"/>
                          <a:cs typeface="Times New Roman" panose="02020603050405020304" pitchFamily="18" charset="0"/>
                        </a:rPr>
                        <a:t>Power Management</a:t>
                      </a:r>
                    </a:p>
                  </a:txBody>
                  <a:tcPr/>
                </a:tc>
                <a:tc>
                  <a:txBody>
                    <a:bodyPr/>
                    <a:lstStyle/>
                    <a:p>
                      <a:r>
                        <a:rPr lang="en-US" sz="2000" dirty="0">
                          <a:latin typeface="Times New Roman" panose="02020603050405020304" pitchFamily="18" charset="0"/>
                          <a:cs typeface="Times New Roman" panose="02020603050405020304" pitchFamily="18" charset="0"/>
                        </a:rPr>
                        <a:t>Many IoT devices are battery-powered.</a:t>
                      </a:r>
                    </a:p>
                  </a:txBody>
                  <a:tcPr/>
                </a:tc>
                <a:tc>
                  <a:txBody>
                    <a:bodyPr/>
                    <a:lstStyle/>
                    <a:p>
                      <a:r>
                        <a:rPr lang="en-US" sz="2000" dirty="0">
                          <a:latin typeface="Times New Roman" panose="02020603050405020304" pitchFamily="18" charset="0"/>
                          <a:cs typeface="Times New Roman" panose="02020603050405020304" pitchFamily="18" charset="0"/>
                        </a:rPr>
                        <a:t>Frequent charging or replacement affects usability.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Sensor in a farm running out of battery mid-season.</a:t>
                      </a:r>
                    </a:p>
                  </a:txBody>
                  <a:tcPr/>
                </a:tc>
                <a:extLst>
                  <a:ext uri="{0D108BD9-81ED-4DB2-BD59-A6C34878D82A}">
                    <a16:rowId xmlns:a16="http://schemas.microsoft.com/office/drawing/2014/main" val="4056357355"/>
                  </a:ext>
                </a:extLst>
              </a:tr>
              <a:tr h="1167988">
                <a:tc>
                  <a:txBody>
                    <a:bodyPr/>
                    <a:lstStyle/>
                    <a:p>
                      <a:r>
                        <a:rPr lang="en-IN" sz="2000" dirty="0">
                          <a:latin typeface="Times New Roman" panose="02020603050405020304" pitchFamily="18" charset="0"/>
                          <a:cs typeface="Times New Roman" panose="02020603050405020304" pitchFamily="18" charset="0"/>
                        </a:rPr>
                        <a:t>Device Compatibility</a:t>
                      </a:r>
                    </a:p>
                  </a:txBody>
                  <a:tcPr/>
                </a:tc>
                <a:tc>
                  <a:txBody>
                    <a:bodyPr/>
                    <a:lstStyle/>
                    <a:p>
                      <a:r>
                        <a:rPr lang="en-IN" sz="2000" dirty="0">
                          <a:latin typeface="Times New Roman" panose="02020603050405020304" pitchFamily="18" charset="0"/>
                          <a:cs typeface="Times New Roman" panose="02020603050405020304" pitchFamily="18" charset="0"/>
                        </a:rPr>
                        <a:t>Different manufacturers, different standards.</a:t>
                      </a:r>
                    </a:p>
                  </a:txBody>
                  <a:tcPr/>
                </a:tc>
                <a:tc>
                  <a:txBody>
                    <a:bodyPr/>
                    <a:lstStyle/>
                    <a:p>
                      <a:r>
                        <a:rPr lang="en-US" sz="2000" dirty="0">
                          <a:latin typeface="Times New Roman" panose="02020603050405020304" pitchFamily="18" charset="0"/>
                          <a:cs typeface="Times New Roman" panose="02020603050405020304" pitchFamily="18" charset="0"/>
                        </a:rPr>
                        <a:t>Devices may not “talk” to each other.</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A smart fridge can't connect to a smart home app.</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9696220"/>
                  </a:ext>
                </a:extLst>
              </a:tr>
            </a:tbl>
          </a:graphicData>
        </a:graphic>
      </p:graphicFrame>
    </p:spTree>
    <p:extLst>
      <p:ext uri="{BB962C8B-B14F-4D97-AF65-F5344CB8AC3E}">
        <p14:creationId xmlns:p14="http://schemas.microsoft.com/office/powerpoint/2010/main" val="39805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D6CC8-A023-5C56-46AF-233066A6B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1E581-7692-F3EE-CFE3-98F27F71908F}"/>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IoT Challenges</a:t>
            </a:r>
            <a:endParaRPr lang="en-IN" dirty="0"/>
          </a:p>
        </p:txBody>
      </p:sp>
      <p:graphicFrame>
        <p:nvGraphicFramePr>
          <p:cNvPr id="4" name="Table 3">
            <a:extLst>
              <a:ext uri="{FF2B5EF4-FFF2-40B4-BE49-F238E27FC236}">
                <a16:creationId xmlns:a16="http://schemas.microsoft.com/office/drawing/2014/main" id="{47812A5D-FBFE-3A67-18E8-6EC8EAC3C397}"/>
              </a:ext>
            </a:extLst>
          </p:cNvPr>
          <p:cNvGraphicFramePr>
            <a:graphicFrameLocks noGrp="1"/>
          </p:cNvGraphicFramePr>
          <p:nvPr>
            <p:extLst>
              <p:ext uri="{D42A27DB-BD31-4B8C-83A1-F6EECF244321}">
                <p14:modId xmlns:p14="http://schemas.microsoft.com/office/powerpoint/2010/main" val="1396588652"/>
              </p:ext>
            </p:extLst>
          </p:nvPr>
        </p:nvGraphicFramePr>
        <p:xfrm>
          <a:off x="476250" y="1544955"/>
          <a:ext cx="11392100" cy="4236719"/>
        </p:xfrm>
        <a:graphic>
          <a:graphicData uri="http://schemas.openxmlformats.org/drawingml/2006/table">
            <a:tbl>
              <a:tblPr firstRow="1" bandRow="1">
                <a:tableStyleId>{21E4AEA4-8DFA-4A89-87EB-49C32662AFE0}</a:tableStyleId>
              </a:tblPr>
              <a:tblGrid>
                <a:gridCol w="2848025">
                  <a:extLst>
                    <a:ext uri="{9D8B030D-6E8A-4147-A177-3AD203B41FA5}">
                      <a16:colId xmlns:a16="http://schemas.microsoft.com/office/drawing/2014/main" val="844381247"/>
                    </a:ext>
                  </a:extLst>
                </a:gridCol>
                <a:gridCol w="2848025">
                  <a:extLst>
                    <a:ext uri="{9D8B030D-6E8A-4147-A177-3AD203B41FA5}">
                      <a16:colId xmlns:a16="http://schemas.microsoft.com/office/drawing/2014/main" val="2331741059"/>
                    </a:ext>
                  </a:extLst>
                </a:gridCol>
                <a:gridCol w="2848025">
                  <a:extLst>
                    <a:ext uri="{9D8B030D-6E8A-4147-A177-3AD203B41FA5}">
                      <a16:colId xmlns:a16="http://schemas.microsoft.com/office/drawing/2014/main" val="1245822432"/>
                    </a:ext>
                  </a:extLst>
                </a:gridCol>
                <a:gridCol w="2848025">
                  <a:extLst>
                    <a:ext uri="{9D8B030D-6E8A-4147-A177-3AD203B41FA5}">
                      <a16:colId xmlns:a16="http://schemas.microsoft.com/office/drawing/2014/main" val="975339459"/>
                    </a:ext>
                  </a:extLst>
                </a:gridCol>
              </a:tblGrid>
              <a:tr h="491762">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Issue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Challenge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Example</a:t>
                      </a:r>
                    </a:p>
                  </a:txBody>
                  <a:tcPr/>
                </a:tc>
                <a:extLst>
                  <a:ext uri="{0D108BD9-81ED-4DB2-BD59-A6C34878D82A}">
                    <a16:rowId xmlns:a16="http://schemas.microsoft.com/office/drawing/2014/main" val="1729736134"/>
                  </a:ext>
                </a:extLst>
              </a:tr>
              <a:tr h="1248319">
                <a:tc>
                  <a:txBody>
                    <a:bodyPr/>
                    <a:lstStyle/>
                    <a:p>
                      <a:r>
                        <a:rPr lang="en-IN" sz="2000" dirty="0">
                          <a:latin typeface="Times New Roman" panose="02020603050405020304" pitchFamily="18" charset="0"/>
                          <a:cs typeface="Times New Roman" panose="02020603050405020304" pitchFamily="18" charset="0"/>
                        </a:rPr>
                        <a:t>Data Overload</a:t>
                      </a:r>
                    </a:p>
                  </a:txBody>
                  <a:tcPr/>
                </a:tc>
                <a:tc>
                  <a:txBody>
                    <a:bodyPr/>
                    <a:lstStyle/>
                    <a:p>
                      <a:r>
                        <a:rPr lang="en-US" sz="2000" dirty="0">
                          <a:latin typeface="Times New Roman" panose="02020603050405020304" pitchFamily="18" charset="0"/>
                          <a:cs typeface="Times New Roman" panose="02020603050405020304" pitchFamily="18" charset="0"/>
                        </a:rPr>
                        <a:t>Billions of devices = Massive data.</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Storing, processing, and analyzing this much data is hard.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A smart city with thousands of sensors flooding the system.</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360645"/>
                  </a:ext>
                </a:extLst>
              </a:tr>
              <a:tr h="1248319">
                <a:tc>
                  <a:txBody>
                    <a:bodyPr/>
                    <a:lstStyle/>
                    <a:p>
                      <a:r>
                        <a:rPr lang="en-IN" sz="2000" dirty="0">
                          <a:latin typeface="Times New Roman" panose="02020603050405020304" pitchFamily="18" charset="0"/>
                          <a:cs typeface="Times New Roman" panose="02020603050405020304" pitchFamily="18" charset="0"/>
                        </a:rPr>
                        <a:t>High Initial Cost</a:t>
                      </a:r>
                      <a:endParaRPr lang="en-IN" sz="2000" b="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Setting up IoT infrastructure is expensive..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Especially difficult for small businesses or rural areas.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Installing smart farming systems on a budget.</a:t>
                      </a:r>
                    </a:p>
                  </a:txBody>
                  <a:tcPr/>
                </a:tc>
                <a:extLst>
                  <a:ext uri="{0D108BD9-81ED-4DB2-BD59-A6C34878D82A}">
                    <a16:rowId xmlns:a16="http://schemas.microsoft.com/office/drawing/2014/main" val="2875587073"/>
                  </a:ext>
                </a:extLst>
              </a:tr>
              <a:tr h="1248319">
                <a:tc>
                  <a:txBody>
                    <a:bodyPr/>
                    <a:lstStyle/>
                    <a:p>
                      <a:r>
                        <a:rPr lang="en-IN" sz="2000" dirty="0">
                          <a:latin typeface="Times New Roman" panose="02020603050405020304" pitchFamily="18" charset="0"/>
                          <a:cs typeface="Times New Roman" panose="02020603050405020304" pitchFamily="18" charset="0"/>
                        </a:rPr>
                        <a:t>Maintenance &amp; Updates</a:t>
                      </a:r>
                    </a:p>
                  </a:txBody>
                  <a:tcPr/>
                </a:tc>
                <a:tc>
                  <a:txBody>
                    <a:bodyPr/>
                    <a:lstStyle/>
                    <a:p>
                      <a:r>
                        <a:rPr lang="en-US" sz="2000" dirty="0">
                          <a:latin typeface="Times New Roman" panose="02020603050405020304" pitchFamily="18" charset="0"/>
                          <a:cs typeface="Times New Roman" panose="02020603050405020304" pitchFamily="18" charset="0"/>
                        </a:rPr>
                        <a:t>Devices need regular software updates.</a:t>
                      </a:r>
                    </a:p>
                  </a:txBody>
                  <a:tcPr/>
                </a:tc>
                <a:tc>
                  <a:txBody>
                    <a:bodyPr/>
                    <a:lstStyle/>
                    <a:p>
                      <a:r>
                        <a:rPr lang="en-US" sz="2000" dirty="0">
                          <a:latin typeface="Times New Roman" panose="02020603050405020304" pitchFamily="18" charset="0"/>
                          <a:cs typeface="Times New Roman" panose="02020603050405020304" pitchFamily="18" charset="0"/>
                        </a:rPr>
                        <a:t>Users may ignore updates, leading to bugs or security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A wearable fitness band not syncing after a missed update.</a:t>
                      </a:r>
                    </a:p>
                  </a:txBody>
                  <a:tcPr/>
                </a:tc>
                <a:extLst>
                  <a:ext uri="{0D108BD9-81ED-4DB2-BD59-A6C34878D82A}">
                    <a16:rowId xmlns:a16="http://schemas.microsoft.com/office/drawing/2014/main" val="4056357355"/>
                  </a:ext>
                </a:extLst>
              </a:tr>
            </a:tbl>
          </a:graphicData>
        </a:graphic>
      </p:graphicFrame>
    </p:spTree>
    <p:extLst>
      <p:ext uri="{BB962C8B-B14F-4D97-AF65-F5344CB8AC3E}">
        <p14:creationId xmlns:p14="http://schemas.microsoft.com/office/powerpoint/2010/main" val="28797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FF10-B393-0535-CB02-E46111EB6161}"/>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a:t>
            </a:r>
          </a:p>
        </p:txBody>
      </p:sp>
      <p:graphicFrame>
        <p:nvGraphicFramePr>
          <p:cNvPr id="16" name="Table 15">
            <a:extLst>
              <a:ext uri="{FF2B5EF4-FFF2-40B4-BE49-F238E27FC236}">
                <a16:creationId xmlns:a16="http://schemas.microsoft.com/office/drawing/2014/main" id="{44C5180C-C9FA-BF5E-2DF1-7FAB8C49AB1A}"/>
              </a:ext>
            </a:extLst>
          </p:cNvPr>
          <p:cNvGraphicFramePr>
            <a:graphicFrameLocks noGrp="1"/>
          </p:cNvGraphicFramePr>
          <p:nvPr>
            <p:extLst>
              <p:ext uri="{D42A27DB-BD31-4B8C-83A1-F6EECF244321}">
                <p14:modId xmlns:p14="http://schemas.microsoft.com/office/powerpoint/2010/main" val="1241345399"/>
              </p:ext>
            </p:extLst>
          </p:nvPr>
        </p:nvGraphicFramePr>
        <p:xfrm>
          <a:off x="1362696" y="1916870"/>
          <a:ext cx="9991104" cy="3597810"/>
        </p:xfrm>
        <a:graphic>
          <a:graphicData uri="http://schemas.openxmlformats.org/drawingml/2006/table">
            <a:tbl>
              <a:tblPr firstRow="1" bandRow="1">
                <a:tableStyleId>{5C22544A-7EE6-4342-B048-85BDC9FD1C3A}</a:tableStyleId>
              </a:tblPr>
              <a:tblGrid>
                <a:gridCol w="4995552">
                  <a:extLst>
                    <a:ext uri="{9D8B030D-6E8A-4147-A177-3AD203B41FA5}">
                      <a16:colId xmlns:a16="http://schemas.microsoft.com/office/drawing/2014/main" val="3655342299"/>
                    </a:ext>
                  </a:extLst>
                </a:gridCol>
                <a:gridCol w="4995552">
                  <a:extLst>
                    <a:ext uri="{9D8B030D-6E8A-4147-A177-3AD203B41FA5}">
                      <a16:colId xmlns:a16="http://schemas.microsoft.com/office/drawing/2014/main" val="1263704228"/>
                    </a:ext>
                  </a:extLst>
                </a:gridCol>
              </a:tblGrid>
              <a:tr h="1012449">
                <a:tc>
                  <a:txBody>
                    <a:bodyPr/>
                    <a:lstStyle/>
                    <a:p>
                      <a:r>
                        <a:rPr lang="en-US" sz="2500" dirty="0">
                          <a:latin typeface="Times New Roman" panose="02020603050405020304" pitchFamily="18" charset="0"/>
                          <a:cs typeface="Times New Roman" panose="02020603050405020304" pitchFamily="18" charset="0"/>
                        </a:rPr>
                        <a:t>Course Title: Internet of Things</a:t>
                      </a:r>
                      <a:endParaRPr lang="en-IN"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Course Code: 22CS630 </a:t>
                      </a:r>
                      <a:endParaRPr lang="en-IN"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r>
                        <a:rPr lang="en-US" sz="2500" dirty="0">
                          <a:latin typeface="Times New Roman" panose="02020603050405020304" pitchFamily="18" charset="0"/>
                          <a:cs typeface="Times New Roman" panose="02020603050405020304" pitchFamily="18" charset="0"/>
                        </a:rPr>
                        <a:t>Credits: 4</a:t>
                      </a:r>
                      <a:endParaRPr lang="en-IN"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Contact Hours (L: T: P): 39:0:26</a:t>
                      </a:r>
                      <a:endParaRPr lang="en-IN"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394814"/>
                  </a:ext>
                </a:extLst>
              </a:tr>
              <a:tr h="1012449">
                <a:tc>
                  <a:txBody>
                    <a:bodyPr/>
                    <a:lstStyle/>
                    <a:p>
                      <a:r>
                        <a:rPr lang="en-US" sz="2500" dirty="0">
                          <a:latin typeface="Times New Roman" panose="02020603050405020304" pitchFamily="18" charset="0"/>
                          <a:cs typeface="Times New Roman" panose="02020603050405020304" pitchFamily="18" charset="0"/>
                        </a:rPr>
                        <a:t>Type of Course: Theory with Integrated Lab</a:t>
                      </a:r>
                      <a:endParaRPr lang="en-IN"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Category: Professional Core Course</a:t>
                      </a:r>
                      <a:endParaRPr lang="en-IN"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15162"/>
                  </a:ext>
                </a:extLst>
              </a:tr>
              <a:tr h="560463">
                <a:tc>
                  <a:txBody>
                    <a:bodyPr/>
                    <a:lstStyle/>
                    <a:p>
                      <a:r>
                        <a:rPr lang="en-US" sz="2500" dirty="0">
                          <a:latin typeface="Times New Roman" panose="02020603050405020304" pitchFamily="18" charset="0"/>
                          <a:cs typeface="Times New Roman" panose="02020603050405020304" pitchFamily="18" charset="0"/>
                        </a:rPr>
                        <a:t>CIE Marks: 50</a:t>
                      </a:r>
                      <a:endParaRPr lang="en-IN"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SEE Marks: 100</a:t>
                      </a:r>
                      <a:endParaRPr lang="en-IN"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701954"/>
                  </a:ext>
                </a:extLst>
              </a:tr>
            </a:tbl>
          </a:graphicData>
        </a:graphic>
      </p:graphicFrame>
    </p:spTree>
    <p:extLst>
      <p:ext uri="{BB962C8B-B14F-4D97-AF65-F5344CB8AC3E}">
        <p14:creationId xmlns:p14="http://schemas.microsoft.com/office/powerpoint/2010/main" val="78672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A9EA8-519C-1D98-615E-8CAA2AADAD61}"/>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Network Architecture and Design</a:t>
            </a:r>
            <a:endParaRPr lang="en-IN" dirty="0">
              <a:solidFill>
                <a:schemeClr val="accent2"/>
              </a:solidFill>
            </a:endParaRPr>
          </a:p>
        </p:txBody>
      </p:sp>
      <p:pic>
        <p:nvPicPr>
          <p:cNvPr id="1026" name="Picture 2" descr="Cartoon color characters persons thinking couple Vector Image">
            <a:extLst>
              <a:ext uri="{FF2B5EF4-FFF2-40B4-BE49-F238E27FC236}">
                <a16:creationId xmlns:a16="http://schemas.microsoft.com/office/drawing/2014/main" id="{23C5DE6A-9188-7DAD-E0C2-A3BD1A9F0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258"/>
          <a:stretch/>
        </p:blipFill>
        <p:spPr bwMode="auto">
          <a:xfrm>
            <a:off x="8812752" y="3509840"/>
            <a:ext cx="3112156" cy="3117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ssage message Vector Icons free download in SVG, PNG Format">
            <a:extLst>
              <a:ext uri="{FF2B5EF4-FFF2-40B4-BE49-F238E27FC236}">
                <a16:creationId xmlns:a16="http://schemas.microsoft.com/office/drawing/2014/main" id="{6DE72D67-20C3-D5CD-F2AE-3D20123C2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901" y="1847653"/>
            <a:ext cx="2162666" cy="21626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7955B0-DCF3-5277-957B-C73AB2761C6F}"/>
              </a:ext>
            </a:extLst>
          </p:cNvPr>
          <p:cNvSpPr txBox="1"/>
          <p:nvPr/>
        </p:nvSpPr>
        <p:spPr>
          <a:xfrm>
            <a:off x="9954705" y="2199735"/>
            <a:ext cx="1555423"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Decided to build a new home</a:t>
            </a:r>
          </a:p>
        </p:txBody>
      </p:sp>
      <p:pic>
        <p:nvPicPr>
          <p:cNvPr id="1030" name="Picture 6" descr="2+ Thousand Hardware Store Cartoon Royalty-Free Images, Stock Photos &amp;  Pictures | Shutterstock">
            <a:extLst>
              <a:ext uri="{FF2B5EF4-FFF2-40B4-BE49-F238E27FC236}">
                <a16:creationId xmlns:a16="http://schemas.microsoft.com/office/drawing/2014/main" id="{471F6CCD-92F5-8D0C-E423-4FB835194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32"/>
          <a:stretch/>
        </p:blipFill>
        <p:spPr bwMode="auto">
          <a:xfrm>
            <a:off x="267092" y="1847653"/>
            <a:ext cx="4953000" cy="24607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1 Best Construction Materials for Indian Homes - 100Pillars Constructions  - Build Right. Live Smart.">
            <a:extLst>
              <a:ext uri="{FF2B5EF4-FFF2-40B4-BE49-F238E27FC236}">
                <a16:creationId xmlns:a16="http://schemas.microsoft.com/office/drawing/2014/main" id="{FEAC3D69-0E52-886B-4B67-61AE7EFC1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448" y="4663764"/>
            <a:ext cx="2926577" cy="182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80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D9CA6-C453-6F1C-BA73-B5A3AE79D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67940-CF0C-F28A-CCAE-E8EAE20C622E}"/>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Network Architecture and Design</a:t>
            </a:r>
            <a:endParaRPr lang="en-IN" dirty="0">
              <a:solidFill>
                <a:schemeClr val="accent2"/>
              </a:solidFill>
            </a:endParaRPr>
          </a:p>
        </p:txBody>
      </p:sp>
      <p:pic>
        <p:nvPicPr>
          <p:cNvPr id="3" name="Picture 2" descr="11 Best Construction Materials for Indian Homes - 100Pillars Constructions  - Build Right. Live Smart.">
            <a:extLst>
              <a:ext uri="{FF2B5EF4-FFF2-40B4-BE49-F238E27FC236}">
                <a16:creationId xmlns:a16="http://schemas.microsoft.com/office/drawing/2014/main" id="{4529E609-F9FC-0C72-6C07-52D60C75C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448" y="4663764"/>
            <a:ext cx="2926577" cy="18291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cient Site Of Banawali – Haryana Tourism">
            <a:extLst>
              <a:ext uri="{FF2B5EF4-FFF2-40B4-BE49-F238E27FC236}">
                <a16:creationId xmlns:a16="http://schemas.microsoft.com/office/drawing/2014/main" id="{0D411BBB-ADD4-7181-83DB-6588343BB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57" y="1547469"/>
            <a:ext cx="5407843"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artoon color characters persons thinking couple Vector Image">
            <a:extLst>
              <a:ext uri="{FF2B5EF4-FFF2-40B4-BE49-F238E27FC236}">
                <a16:creationId xmlns:a16="http://schemas.microsoft.com/office/drawing/2014/main" id="{846B74FD-7FC6-E6E3-2599-644C363EA4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8"/>
          <a:stretch/>
        </p:blipFill>
        <p:spPr bwMode="auto">
          <a:xfrm>
            <a:off x="8812752" y="3509840"/>
            <a:ext cx="3112156" cy="31172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essage message Vector Icons free download in SVG, PNG Format">
            <a:extLst>
              <a:ext uri="{FF2B5EF4-FFF2-40B4-BE49-F238E27FC236}">
                <a16:creationId xmlns:a16="http://schemas.microsoft.com/office/drawing/2014/main" id="{441E65F3-3E78-662A-A792-EA3A2047D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1901" y="1847653"/>
            <a:ext cx="2162666" cy="21626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D02F73-6F3B-0494-7A4F-DF96BA34A79D}"/>
              </a:ext>
            </a:extLst>
          </p:cNvPr>
          <p:cNvSpPr txBox="1"/>
          <p:nvPr/>
        </p:nvSpPr>
        <p:spPr>
          <a:xfrm>
            <a:off x="9954705" y="2199735"/>
            <a:ext cx="1555423"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Where should we start from</a:t>
            </a:r>
          </a:p>
        </p:txBody>
      </p:sp>
    </p:spTree>
    <p:extLst>
      <p:ext uri="{BB962C8B-B14F-4D97-AF65-F5344CB8AC3E}">
        <p14:creationId xmlns:p14="http://schemas.microsoft.com/office/powerpoint/2010/main" val="200405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randombar(horizontal)">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ADAE-C7B8-D5E4-8B75-0C283DA10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E7D21-8432-3A96-CF4B-DACD103C30EC}"/>
              </a:ext>
            </a:extLst>
          </p:cNvPr>
          <p:cNvSpPr>
            <a:spLocks noGrp="1"/>
          </p:cNvSpPr>
          <p:nvPr>
            <p:ph type="title"/>
          </p:nvPr>
        </p:nvSpPr>
        <p:spPr/>
        <p:txBody>
          <a:bodyPr/>
          <a:lstStyle/>
          <a:p>
            <a:r>
              <a:rPr lang="en-US" sz="4400" dirty="0">
                <a:solidFill>
                  <a:schemeClr val="accent2"/>
                </a:solidFill>
                <a:latin typeface="Times New Roman" panose="02020603050405020304" pitchFamily="18" charset="0"/>
                <a:cs typeface="Times New Roman" panose="02020603050405020304" pitchFamily="18" charset="0"/>
              </a:rPr>
              <a:t>IoT Network Architecture and Design</a:t>
            </a:r>
            <a:endParaRPr lang="en-IN" dirty="0">
              <a:solidFill>
                <a:schemeClr val="accent2"/>
              </a:solidFill>
            </a:endParaRPr>
          </a:p>
        </p:txBody>
      </p:sp>
      <p:pic>
        <p:nvPicPr>
          <p:cNvPr id="3074" name="Picture 2" descr="Architect boy look into working plan ...">
            <a:extLst>
              <a:ext uri="{FF2B5EF4-FFF2-40B4-BE49-F238E27FC236}">
                <a16:creationId xmlns:a16="http://schemas.microsoft.com/office/drawing/2014/main" id="{011C42AC-DFCE-9006-0347-8F118D1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117"/>
          <a:stretch/>
        </p:blipFill>
        <p:spPr bwMode="auto">
          <a:xfrm>
            <a:off x="838200" y="1841222"/>
            <a:ext cx="2467711" cy="34570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unny Architect Cartoon Your Design ...">
            <a:extLst>
              <a:ext uri="{FF2B5EF4-FFF2-40B4-BE49-F238E27FC236}">
                <a16:creationId xmlns:a16="http://schemas.microsoft.com/office/drawing/2014/main" id="{BFF5D4B1-9E10-2A60-8794-9504ACCA36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39"/>
          <a:stretch/>
        </p:blipFill>
        <p:spPr bwMode="auto">
          <a:xfrm>
            <a:off x="4366723" y="1765809"/>
            <a:ext cx="2693604" cy="26742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te Cartoon Illustration Architect ...">
            <a:extLst>
              <a:ext uri="{FF2B5EF4-FFF2-40B4-BE49-F238E27FC236}">
                <a16:creationId xmlns:a16="http://schemas.microsoft.com/office/drawing/2014/main" id="{AEE15CF7-903C-BE0A-0F3E-4A054AD1FD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17"/>
          <a:stretch/>
        </p:blipFill>
        <p:spPr bwMode="auto">
          <a:xfrm>
            <a:off x="8010551" y="2533071"/>
            <a:ext cx="2147003" cy="314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7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randombar(horizontal)">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FD3FF-38AA-B87F-905F-77D7735C8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FC49B-40E8-6B79-D27A-E9FC80E15227}"/>
              </a:ext>
            </a:extLst>
          </p:cNvPr>
          <p:cNvSpPr>
            <a:spLocks noGrp="1"/>
          </p:cNvSpPr>
          <p:nvPr>
            <p:ph type="title"/>
          </p:nvPr>
        </p:nvSpPr>
        <p:spPr/>
        <p:txBody>
          <a:bodyPr/>
          <a:lstStyle/>
          <a:p>
            <a:r>
              <a:rPr lang="en-US" sz="4400" dirty="0">
                <a:solidFill>
                  <a:srgbClr val="C00000"/>
                </a:solidFill>
                <a:latin typeface="Times New Roman" panose="02020603050405020304" pitchFamily="18" charset="0"/>
                <a:cs typeface="Times New Roman" panose="02020603050405020304" pitchFamily="18" charset="0"/>
              </a:rPr>
              <a:t>Drivers Behind New Network Architectures</a:t>
            </a:r>
            <a:endParaRPr lang="en-IN" dirty="0">
              <a:solidFill>
                <a:srgbClr val="C00000"/>
              </a:solidFill>
            </a:endParaRPr>
          </a:p>
        </p:txBody>
      </p:sp>
      <p:graphicFrame>
        <p:nvGraphicFramePr>
          <p:cNvPr id="5" name="Table 4">
            <a:extLst>
              <a:ext uri="{FF2B5EF4-FFF2-40B4-BE49-F238E27FC236}">
                <a16:creationId xmlns:a16="http://schemas.microsoft.com/office/drawing/2014/main" id="{35D05600-F1B2-57A4-4DE7-F2161E5E8843}"/>
              </a:ext>
            </a:extLst>
          </p:cNvPr>
          <p:cNvGraphicFramePr>
            <a:graphicFrameLocks noGrp="1"/>
          </p:cNvGraphicFramePr>
          <p:nvPr>
            <p:extLst>
              <p:ext uri="{D42A27DB-BD31-4B8C-83A1-F6EECF244321}">
                <p14:modId xmlns:p14="http://schemas.microsoft.com/office/powerpoint/2010/main" val="1583582792"/>
              </p:ext>
            </p:extLst>
          </p:nvPr>
        </p:nvGraphicFramePr>
        <p:xfrm>
          <a:off x="684622" y="1888651"/>
          <a:ext cx="10822756" cy="4066261"/>
        </p:xfrm>
        <a:graphic>
          <a:graphicData uri="http://schemas.openxmlformats.org/drawingml/2006/table">
            <a:tbl>
              <a:tblPr firstRow="1" bandRow="1">
                <a:tableStyleId>{5C22544A-7EE6-4342-B048-85BDC9FD1C3A}</a:tableStyleId>
              </a:tblPr>
              <a:tblGrid>
                <a:gridCol w="1378514">
                  <a:extLst>
                    <a:ext uri="{9D8B030D-6E8A-4147-A177-3AD203B41FA5}">
                      <a16:colId xmlns:a16="http://schemas.microsoft.com/office/drawing/2014/main" val="924327418"/>
                    </a:ext>
                  </a:extLst>
                </a:gridCol>
                <a:gridCol w="4074905">
                  <a:extLst>
                    <a:ext uri="{9D8B030D-6E8A-4147-A177-3AD203B41FA5}">
                      <a16:colId xmlns:a16="http://schemas.microsoft.com/office/drawing/2014/main" val="2073394954"/>
                    </a:ext>
                  </a:extLst>
                </a:gridCol>
                <a:gridCol w="5369337">
                  <a:extLst>
                    <a:ext uri="{9D8B030D-6E8A-4147-A177-3AD203B41FA5}">
                      <a16:colId xmlns:a16="http://schemas.microsoft.com/office/drawing/2014/main" val="1799025008"/>
                    </a:ext>
                  </a:extLst>
                </a:gridCol>
              </a:tblGrid>
              <a:tr h="407987">
                <a:tc>
                  <a:txBody>
                    <a:bodyPr/>
                    <a:lstStyle/>
                    <a:p>
                      <a:r>
                        <a:rPr lang="en-US" sz="2000" dirty="0">
                          <a:latin typeface="Times New Roman" panose="02020603050405020304" pitchFamily="18" charset="0"/>
                          <a:cs typeface="Times New Roman" panose="02020603050405020304" pitchFamily="18" charset="0"/>
                        </a:rPr>
                        <a:t>Challenge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Description</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IoT Architectural Change Required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2625432"/>
                  </a:ext>
                </a:extLst>
              </a:tr>
              <a:tr h="1738034">
                <a:tc>
                  <a:txBody>
                    <a:bodyPr/>
                    <a:lstStyle/>
                    <a:p>
                      <a:r>
                        <a:rPr lang="en-US" sz="2000" dirty="0">
                          <a:latin typeface="Times New Roman" panose="02020603050405020304" pitchFamily="18" charset="0"/>
                          <a:cs typeface="Times New Roman" panose="02020603050405020304" pitchFamily="18" charset="0"/>
                        </a:rPr>
                        <a:t>Scale</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The massive scale of IoT end points (sensors) is far beyond that of typical IT networks</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The IPv4 address space has reached exhaustion and is unable to meet IoT’s scalability requirements. Scale can be met only by using IPv6. IT networks continue to use IPv4 through features like Network Address Translation (NAT).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3089576"/>
                  </a:ext>
                </a:extLst>
              </a:tr>
              <a:tr h="407987">
                <a:tc>
                  <a:txBody>
                    <a:bodyPr/>
                    <a:lstStyle/>
                    <a:p>
                      <a:r>
                        <a:rPr lang="en-US" sz="2000" dirty="0">
                          <a:latin typeface="Times New Roman" panose="02020603050405020304" pitchFamily="18" charset="0"/>
                          <a:cs typeface="Times New Roman" panose="02020603050405020304" pitchFamily="18" charset="0"/>
                        </a:rPr>
                        <a:t>Security</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IoT devices, especially those on wireless sensor networks (WSNs), are often physically exposed to the world.</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Security is required at every level of the IoT network. Every IoT endpoint node on the network must be part of the overall security strategy and must support device-level authentication and link encryption. It must also be easy to deploy with some type of a zero-touch deployment model.</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161765"/>
                  </a:ext>
                </a:extLst>
              </a:tr>
            </a:tbl>
          </a:graphicData>
        </a:graphic>
      </p:graphicFrame>
    </p:spTree>
    <p:extLst>
      <p:ext uri="{BB962C8B-B14F-4D97-AF65-F5344CB8AC3E}">
        <p14:creationId xmlns:p14="http://schemas.microsoft.com/office/powerpoint/2010/main" val="415710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65A3B-6F2B-66F6-A1D1-638606E0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9FB5D-2419-4AAB-CF5C-C94FBD357727}"/>
              </a:ext>
            </a:extLst>
          </p:cNvPr>
          <p:cNvSpPr>
            <a:spLocks noGrp="1"/>
          </p:cNvSpPr>
          <p:nvPr>
            <p:ph type="title"/>
          </p:nvPr>
        </p:nvSpPr>
        <p:spPr/>
        <p:txBody>
          <a:bodyPr/>
          <a:lstStyle/>
          <a:p>
            <a:r>
              <a:rPr lang="en-US" sz="4400" dirty="0">
                <a:solidFill>
                  <a:srgbClr val="C00000"/>
                </a:solidFill>
                <a:latin typeface="Times New Roman" panose="02020603050405020304" pitchFamily="18" charset="0"/>
                <a:cs typeface="Times New Roman" panose="02020603050405020304" pitchFamily="18" charset="0"/>
              </a:rPr>
              <a:t>Drivers Behind New Network Architectures</a:t>
            </a:r>
            <a:endParaRPr lang="en-IN" dirty="0">
              <a:solidFill>
                <a:srgbClr val="C00000"/>
              </a:solidFill>
            </a:endParaRPr>
          </a:p>
        </p:txBody>
      </p:sp>
      <p:graphicFrame>
        <p:nvGraphicFramePr>
          <p:cNvPr id="5" name="Table 4">
            <a:extLst>
              <a:ext uri="{FF2B5EF4-FFF2-40B4-BE49-F238E27FC236}">
                <a16:creationId xmlns:a16="http://schemas.microsoft.com/office/drawing/2014/main" id="{BC15EDFE-98B6-3B1A-DD8E-CC71E1F6CA20}"/>
              </a:ext>
            </a:extLst>
          </p:cNvPr>
          <p:cNvGraphicFramePr>
            <a:graphicFrameLocks noGrp="1"/>
          </p:cNvGraphicFramePr>
          <p:nvPr>
            <p:extLst>
              <p:ext uri="{D42A27DB-BD31-4B8C-83A1-F6EECF244321}">
                <p14:modId xmlns:p14="http://schemas.microsoft.com/office/powerpoint/2010/main" val="3276394237"/>
              </p:ext>
            </p:extLst>
          </p:nvPr>
        </p:nvGraphicFramePr>
        <p:xfrm>
          <a:off x="235670" y="1690688"/>
          <a:ext cx="11271708" cy="4983489"/>
        </p:xfrm>
        <a:graphic>
          <a:graphicData uri="http://schemas.openxmlformats.org/drawingml/2006/table">
            <a:tbl>
              <a:tblPr firstRow="1" bandRow="1">
                <a:tableStyleId>{5C22544A-7EE6-4342-B048-85BDC9FD1C3A}</a:tableStyleId>
              </a:tblPr>
              <a:tblGrid>
                <a:gridCol w="1741441">
                  <a:extLst>
                    <a:ext uri="{9D8B030D-6E8A-4147-A177-3AD203B41FA5}">
                      <a16:colId xmlns:a16="http://schemas.microsoft.com/office/drawing/2014/main" val="924327418"/>
                    </a:ext>
                  </a:extLst>
                </a:gridCol>
                <a:gridCol w="3938198">
                  <a:extLst>
                    <a:ext uri="{9D8B030D-6E8A-4147-A177-3AD203B41FA5}">
                      <a16:colId xmlns:a16="http://schemas.microsoft.com/office/drawing/2014/main" val="2073394954"/>
                    </a:ext>
                  </a:extLst>
                </a:gridCol>
                <a:gridCol w="5592069">
                  <a:extLst>
                    <a:ext uri="{9D8B030D-6E8A-4147-A177-3AD203B41FA5}">
                      <a16:colId xmlns:a16="http://schemas.microsoft.com/office/drawing/2014/main" val="1799025008"/>
                    </a:ext>
                  </a:extLst>
                </a:gridCol>
              </a:tblGrid>
              <a:tr h="558745">
                <a:tc>
                  <a:txBody>
                    <a:bodyPr/>
                    <a:lstStyle/>
                    <a:p>
                      <a:r>
                        <a:rPr lang="en-US" sz="2000" dirty="0">
                          <a:latin typeface="Times New Roman" panose="02020603050405020304" pitchFamily="18" charset="0"/>
                          <a:cs typeface="Times New Roman" panose="02020603050405020304" pitchFamily="18" charset="0"/>
                        </a:rPr>
                        <a:t>Challenge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Description</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IoT Architectural Change Required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2625432"/>
                  </a:ext>
                </a:extLst>
              </a:tr>
              <a:tr h="2629801">
                <a:tc>
                  <a:txBody>
                    <a:bodyPr/>
                    <a:lstStyle/>
                    <a:p>
                      <a:r>
                        <a:rPr lang="en-US" sz="2000" dirty="0">
                          <a:latin typeface="Times New Roman" panose="02020603050405020304" pitchFamily="18" charset="0"/>
                          <a:cs typeface="Times New Roman" panose="02020603050405020304" pitchFamily="18" charset="0"/>
                        </a:rPr>
                        <a:t>Devices and networks constrained by power, CPU, memory, and link speed </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Due to the massive scale and longer distances, the networks are often constrained, lossy, and capable of supporting only minimal data rates (tens of bps to hundreds of Kbps).</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New last-mile wireless technologies are needed to support constrained IoT devices over long distances. The network is also constrained, meaning modifications need to be made to traditional network-layer transport mechanisms.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3089576"/>
                  </a:ext>
                </a:extLst>
              </a:tr>
              <a:tr h="1794943">
                <a:tc>
                  <a:txBody>
                    <a:bodyPr/>
                    <a:lstStyle/>
                    <a:p>
                      <a:r>
                        <a:rPr lang="en-US" sz="2000" dirty="0">
                          <a:latin typeface="Times New Roman" panose="02020603050405020304" pitchFamily="18" charset="0"/>
                          <a:cs typeface="Times New Roman" panose="02020603050405020304" pitchFamily="18" charset="0"/>
                        </a:rPr>
                        <a:t>The massive volume of data generated </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The sensors generate a massive amount of data on a daily basis, causing network bottlenecks and slow analytics in the cloud.</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Data analytics capabilities need to be distributed throughout the IoT network, from the edge to the cloud. In traditional IT networks, analytics and applications typically run only in the cloud.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161765"/>
                  </a:ext>
                </a:extLst>
              </a:tr>
            </a:tbl>
          </a:graphicData>
        </a:graphic>
      </p:graphicFrame>
    </p:spTree>
    <p:extLst>
      <p:ext uri="{BB962C8B-B14F-4D97-AF65-F5344CB8AC3E}">
        <p14:creationId xmlns:p14="http://schemas.microsoft.com/office/powerpoint/2010/main" val="8473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93282-B5DA-8103-6867-4FFCED81B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C17C9-AF5E-1A1F-6615-09A0CBE8ED2D}"/>
              </a:ext>
            </a:extLst>
          </p:cNvPr>
          <p:cNvSpPr>
            <a:spLocks noGrp="1"/>
          </p:cNvSpPr>
          <p:nvPr>
            <p:ph type="title"/>
          </p:nvPr>
        </p:nvSpPr>
        <p:spPr/>
        <p:txBody>
          <a:bodyPr/>
          <a:lstStyle/>
          <a:p>
            <a:r>
              <a:rPr lang="en-US" sz="4400" dirty="0">
                <a:solidFill>
                  <a:srgbClr val="C00000"/>
                </a:solidFill>
                <a:latin typeface="Times New Roman" panose="02020603050405020304" pitchFamily="18" charset="0"/>
                <a:cs typeface="Times New Roman" panose="02020603050405020304" pitchFamily="18" charset="0"/>
              </a:rPr>
              <a:t>Drivers Behind New Network Architectures</a:t>
            </a:r>
            <a:endParaRPr lang="en-IN" dirty="0">
              <a:solidFill>
                <a:srgbClr val="C00000"/>
              </a:solidFill>
            </a:endParaRPr>
          </a:p>
        </p:txBody>
      </p:sp>
      <p:graphicFrame>
        <p:nvGraphicFramePr>
          <p:cNvPr id="5" name="Table 4">
            <a:extLst>
              <a:ext uri="{FF2B5EF4-FFF2-40B4-BE49-F238E27FC236}">
                <a16:creationId xmlns:a16="http://schemas.microsoft.com/office/drawing/2014/main" id="{CE7CC68F-9528-B2CD-F0D5-EBC219AD0B86}"/>
              </a:ext>
            </a:extLst>
          </p:cNvPr>
          <p:cNvGraphicFramePr>
            <a:graphicFrameLocks noGrp="1"/>
          </p:cNvGraphicFramePr>
          <p:nvPr>
            <p:extLst>
              <p:ext uri="{D42A27DB-BD31-4B8C-83A1-F6EECF244321}">
                <p14:modId xmlns:p14="http://schemas.microsoft.com/office/powerpoint/2010/main" val="1630036628"/>
              </p:ext>
            </p:extLst>
          </p:nvPr>
        </p:nvGraphicFramePr>
        <p:xfrm>
          <a:off x="684622" y="1888651"/>
          <a:ext cx="10822756" cy="4066261"/>
        </p:xfrm>
        <a:graphic>
          <a:graphicData uri="http://schemas.openxmlformats.org/drawingml/2006/table">
            <a:tbl>
              <a:tblPr firstRow="1" bandRow="1">
                <a:tableStyleId>{5C22544A-7EE6-4342-B048-85BDC9FD1C3A}</a:tableStyleId>
              </a:tblPr>
              <a:tblGrid>
                <a:gridCol w="1672079">
                  <a:extLst>
                    <a:ext uri="{9D8B030D-6E8A-4147-A177-3AD203B41FA5}">
                      <a16:colId xmlns:a16="http://schemas.microsoft.com/office/drawing/2014/main" val="924327418"/>
                    </a:ext>
                  </a:extLst>
                </a:gridCol>
                <a:gridCol w="3781340">
                  <a:extLst>
                    <a:ext uri="{9D8B030D-6E8A-4147-A177-3AD203B41FA5}">
                      <a16:colId xmlns:a16="http://schemas.microsoft.com/office/drawing/2014/main" val="2073394954"/>
                    </a:ext>
                  </a:extLst>
                </a:gridCol>
                <a:gridCol w="5369337">
                  <a:extLst>
                    <a:ext uri="{9D8B030D-6E8A-4147-A177-3AD203B41FA5}">
                      <a16:colId xmlns:a16="http://schemas.microsoft.com/office/drawing/2014/main" val="1799025008"/>
                    </a:ext>
                  </a:extLst>
                </a:gridCol>
              </a:tblGrid>
              <a:tr h="407987">
                <a:tc>
                  <a:txBody>
                    <a:bodyPr/>
                    <a:lstStyle/>
                    <a:p>
                      <a:r>
                        <a:rPr lang="en-US" sz="2000" dirty="0">
                          <a:latin typeface="Times New Roman" panose="02020603050405020304" pitchFamily="18" charset="0"/>
                          <a:cs typeface="Times New Roman" panose="02020603050405020304" pitchFamily="18" charset="0"/>
                        </a:rPr>
                        <a:t>Challenge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Description</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IoT Architectural Change Required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2625432"/>
                  </a:ext>
                </a:extLst>
              </a:tr>
              <a:tr h="1738034">
                <a:tc>
                  <a:txBody>
                    <a:bodyPr/>
                    <a:lstStyle/>
                    <a:p>
                      <a:r>
                        <a:rPr lang="en-US" sz="2000" dirty="0">
                          <a:latin typeface="Times New Roman" panose="02020603050405020304" pitchFamily="18" charset="0"/>
                          <a:cs typeface="Times New Roman" panose="02020603050405020304" pitchFamily="18" charset="0"/>
                        </a:rPr>
                        <a:t>Support for legacy devices </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An IoT network often comprises a collection of modern, IP-capable endpoints as well as legacy, non-IP devices that rely on serial or proprietary protocols.</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Digital transformation is a long process that may take many years, and IoT net works need to support protocol translation and/or tunneling mechanisms to support legacy protocols over standard based protocols, such as Ethernet and IP.</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3089576"/>
                  </a:ext>
                </a:extLst>
              </a:tr>
              <a:tr h="407987">
                <a:tc>
                  <a:txBody>
                    <a:bodyPr/>
                    <a:lstStyle/>
                    <a:p>
                      <a:r>
                        <a:rPr lang="en-US" sz="2000" dirty="0">
                          <a:latin typeface="Times New Roman" panose="02020603050405020304" pitchFamily="18" charset="0"/>
                          <a:cs typeface="Times New Roman" panose="02020603050405020304" pitchFamily="18" charset="0"/>
                        </a:rPr>
                        <a:t>The need for data to be analyzed in real time </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Whereas traditional IT networks perform scheduled batch processing of data, IoT data needs to be analyzed and responded to in real-time. </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Analytics software needs to be positioned closer to the edge and should support real-time streaming analytics. Traditional IT analytics software (such as relational databases or even Hadoop), are better suited to batch-level analytics that occur after the fact.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161765"/>
                  </a:ext>
                </a:extLst>
              </a:tr>
            </a:tbl>
          </a:graphicData>
        </a:graphic>
      </p:graphicFrame>
    </p:spTree>
    <p:extLst>
      <p:ext uri="{BB962C8B-B14F-4D97-AF65-F5344CB8AC3E}">
        <p14:creationId xmlns:p14="http://schemas.microsoft.com/office/powerpoint/2010/main" val="427918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D87F1-6554-0B48-2B8E-8F02312E8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8D7F2-5064-FE6D-659C-30B3578E9E49}"/>
              </a:ext>
            </a:extLst>
          </p:cNvPr>
          <p:cNvSpPr>
            <a:spLocks noGrp="1"/>
          </p:cNvSpPr>
          <p:nvPr>
            <p:ph type="title"/>
          </p:nvPr>
        </p:nvSpPr>
        <p:spPr/>
        <p:txBody>
          <a:bodyPr/>
          <a:lstStyle/>
          <a:p>
            <a:r>
              <a:rPr lang="en-US" sz="4400" dirty="0">
                <a:solidFill>
                  <a:srgbClr val="C00000"/>
                </a:solidFill>
                <a:latin typeface="Times New Roman" panose="02020603050405020304" pitchFamily="18" charset="0"/>
                <a:cs typeface="Times New Roman" panose="02020603050405020304" pitchFamily="18" charset="0"/>
              </a:rPr>
              <a:t>Drivers Behind New Network Architectures</a:t>
            </a:r>
            <a:endParaRPr lang="en-IN" dirty="0">
              <a:solidFill>
                <a:srgbClr val="C00000"/>
              </a:solidFill>
            </a:endParaRPr>
          </a:p>
        </p:txBody>
      </p:sp>
      <p:sp>
        <p:nvSpPr>
          <p:cNvPr id="6" name="TextBox 5">
            <a:extLst>
              <a:ext uri="{FF2B5EF4-FFF2-40B4-BE49-F238E27FC236}">
                <a16:creationId xmlns:a16="http://schemas.microsoft.com/office/drawing/2014/main" id="{A125588E-D1DC-EBF8-1765-A65E638DE8C1}"/>
              </a:ext>
            </a:extLst>
          </p:cNvPr>
          <p:cNvSpPr txBox="1"/>
          <p:nvPr/>
        </p:nvSpPr>
        <p:spPr>
          <a:xfrm>
            <a:off x="1564849" y="1951348"/>
            <a:ext cx="960519" cy="523220"/>
          </a:xfrm>
          <a:prstGeom prst="rect">
            <a:avLst/>
          </a:prstGeom>
          <a:noFill/>
        </p:spPr>
        <p:txBody>
          <a:bodyPr wrap="non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Scale</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C78CF00-0F6C-61BB-5FE9-23B4D0ACF6EA}"/>
              </a:ext>
            </a:extLst>
          </p:cNvPr>
          <p:cNvSpPr txBox="1"/>
          <p:nvPr/>
        </p:nvSpPr>
        <p:spPr>
          <a:xfrm>
            <a:off x="1564849" y="2732423"/>
            <a:ext cx="1380506" cy="523220"/>
          </a:xfrm>
          <a:prstGeom prst="rect">
            <a:avLst/>
          </a:prstGeom>
          <a:noFill/>
        </p:spPr>
        <p:txBody>
          <a:bodyPr wrap="none" rtlCol="0">
            <a:spAutoFit/>
          </a:bodyPr>
          <a:lstStyle/>
          <a:p>
            <a:r>
              <a:rPr lang="en-US" sz="2800" dirty="0">
                <a:solidFill>
                  <a:srgbClr val="0070C0"/>
                </a:solidFill>
                <a:latin typeface="Times New Roman" panose="02020603050405020304" pitchFamily="18" charset="0"/>
                <a:cs typeface="Times New Roman" panose="02020603050405020304" pitchFamily="18" charset="0"/>
              </a:rPr>
              <a:t>Security</a:t>
            </a:r>
            <a:endParaRPr lang="en-IN" sz="2800" dirty="0">
              <a:solidFill>
                <a:srgbClr val="0070C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D1AE3D0-FED1-3360-B03E-5D6AD64237DB}"/>
              </a:ext>
            </a:extLst>
          </p:cNvPr>
          <p:cNvSpPr txBox="1"/>
          <p:nvPr/>
        </p:nvSpPr>
        <p:spPr>
          <a:xfrm>
            <a:off x="1564849" y="3513498"/>
            <a:ext cx="5254965" cy="523220"/>
          </a:xfrm>
          <a:prstGeom prst="rect">
            <a:avLst/>
          </a:prstGeom>
          <a:noFill/>
        </p:spPr>
        <p:txBody>
          <a:bodyPr wrap="none" rtlCol="0">
            <a:spAutoFit/>
          </a:bodyPr>
          <a:lstStyle/>
          <a:p>
            <a:r>
              <a:rPr lang="en-US" sz="2800" dirty="0">
                <a:solidFill>
                  <a:srgbClr val="9900FF"/>
                </a:solidFill>
                <a:latin typeface="Times New Roman" panose="02020603050405020304" pitchFamily="18" charset="0"/>
                <a:cs typeface="Times New Roman" panose="02020603050405020304" pitchFamily="18" charset="0"/>
              </a:rPr>
              <a:t>Constrained Devices and Networks</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CE1FFD5-46BC-4517-117F-D8B458998745}"/>
              </a:ext>
            </a:extLst>
          </p:cNvPr>
          <p:cNvSpPr txBox="1"/>
          <p:nvPr/>
        </p:nvSpPr>
        <p:spPr>
          <a:xfrm>
            <a:off x="1564849" y="4294573"/>
            <a:ext cx="861133" cy="523220"/>
          </a:xfrm>
          <a:prstGeom prst="rect">
            <a:avLst/>
          </a:prstGeom>
          <a:noFill/>
        </p:spPr>
        <p:txBody>
          <a:bodyPr wrap="none" rtlCol="0">
            <a:spAutoFit/>
          </a:bodyPr>
          <a:lstStyle/>
          <a:p>
            <a:r>
              <a:rPr lang="en-US" sz="2800" dirty="0">
                <a:solidFill>
                  <a:srgbClr val="7030A0"/>
                </a:solidFill>
                <a:latin typeface="Times New Roman" panose="02020603050405020304" pitchFamily="18" charset="0"/>
                <a:cs typeface="Times New Roman" panose="02020603050405020304" pitchFamily="18" charset="0"/>
              </a:rPr>
              <a:t>Data</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3794311-D2FF-7054-08A4-C91ECC6AC6D4}"/>
              </a:ext>
            </a:extLst>
          </p:cNvPr>
          <p:cNvSpPr txBox="1"/>
          <p:nvPr/>
        </p:nvSpPr>
        <p:spPr>
          <a:xfrm>
            <a:off x="1564849" y="5078453"/>
            <a:ext cx="3571812" cy="523220"/>
          </a:xfrm>
          <a:prstGeom prst="rect">
            <a:avLst/>
          </a:prstGeom>
          <a:noFill/>
        </p:spPr>
        <p:txBody>
          <a:bodyPr wrap="none" rtlCol="0">
            <a:spAutoFit/>
          </a:bodyPr>
          <a:lstStyle/>
          <a:p>
            <a:r>
              <a:rPr lang="en-US" sz="2800" dirty="0">
                <a:solidFill>
                  <a:srgbClr val="FF3399"/>
                </a:solidFill>
                <a:latin typeface="Times New Roman" panose="02020603050405020304" pitchFamily="18" charset="0"/>
                <a:cs typeface="Times New Roman" panose="02020603050405020304" pitchFamily="18" charset="0"/>
              </a:rPr>
              <a:t>Legacy Device Support</a:t>
            </a:r>
            <a:endParaRPr lang="en-IN" sz="28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37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4EE87-9DB4-04F2-4694-AACBE80D7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E69B4-DB16-630F-E9AD-0DA4DE7436EA}"/>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E8122B13-03D6-611C-03EE-F6F792488F07}"/>
              </a:ext>
            </a:extLst>
          </p:cNvPr>
          <p:cNvSpPr txBox="1"/>
          <p:nvPr/>
        </p:nvSpPr>
        <p:spPr>
          <a:xfrm>
            <a:off x="838200" y="1686933"/>
            <a:ext cx="960519" cy="523220"/>
          </a:xfrm>
          <a:prstGeom prst="rect">
            <a:avLst/>
          </a:prstGeom>
          <a:noFill/>
        </p:spPr>
        <p:txBody>
          <a:bodyPr wrap="none" rtlCol="0">
            <a:spAutoFit/>
          </a:bodyPr>
          <a:lstStyle/>
          <a:p>
            <a:r>
              <a:rPr lang="en-US" sz="2800" dirty="0">
                <a:solidFill>
                  <a:srgbClr val="00B050"/>
                </a:solidFill>
                <a:latin typeface="Times New Roman" panose="02020603050405020304" pitchFamily="18" charset="0"/>
                <a:cs typeface="Times New Roman" panose="02020603050405020304" pitchFamily="18" charset="0"/>
              </a:rPr>
              <a:t>Scale</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5D93CAC-4B85-DAEE-5A31-BFF6AB808398}"/>
              </a:ext>
            </a:extLst>
          </p:cNvPr>
          <p:cNvSpPr txBox="1"/>
          <p:nvPr/>
        </p:nvSpPr>
        <p:spPr>
          <a:xfrm>
            <a:off x="1318458" y="2414824"/>
            <a:ext cx="10035341"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The scale of a typical IT network is on the order of several thousand devices—typically printers, mobile wireless devices, laptops, servers, and so on.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7D6BFC6-2619-B97C-51C8-F24B21858DB5}"/>
              </a:ext>
            </a:extLst>
          </p:cNvPr>
          <p:cNvSpPr txBox="1"/>
          <p:nvPr/>
        </p:nvSpPr>
        <p:spPr>
          <a:xfrm>
            <a:off x="1243044" y="4007641"/>
            <a:ext cx="10035340" cy="1384995"/>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The traditional three-layer campus networking model, supporting access, distribution, and core (with </a:t>
            </a:r>
            <a:r>
              <a:rPr lang="en-US" sz="2800" dirty="0" err="1">
                <a:solidFill>
                  <a:srgbClr val="9900FF"/>
                </a:solidFill>
                <a:latin typeface="Times New Roman" panose="02020603050405020304" pitchFamily="18" charset="0"/>
                <a:cs typeface="Times New Roman" panose="02020603050405020304" pitchFamily="18" charset="0"/>
              </a:rPr>
              <a:t>subarchi</a:t>
            </a:r>
            <a:r>
              <a:rPr lang="en-US" sz="2800" dirty="0">
                <a:solidFill>
                  <a:srgbClr val="9900FF"/>
                </a:solidFill>
                <a:latin typeface="Times New Roman" panose="02020603050405020304" pitchFamily="18" charset="0"/>
                <a:cs typeface="Times New Roman" panose="02020603050405020304" pitchFamily="18" charset="0"/>
              </a:rPr>
              <a:t> </a:t>
            </a:r>
            <a:r>
              <a:rPr lang="en-US" sz="2800" dirty="0" err="1">
                <a:solidFill>
                  <a:srgbClr val="9900FF"/>
                </a:solidFill>
                <a:latin typeface="Times New Roman" panose="02020603050405020304" pitchFamily="18" charset="0"/>
                <a:cs typeface="Times New Roman" panose="02020603050405020304" pitchFamily="18" charset="0"/>
              </a:rPr>
              <a:t>tectures</a:t>
            </a:r>
            <a:r>
              <a:rPr lang="en-US" sz="2800" dirty="0">
                <a:solidFill>
                  <a:srgbClr val="9900FF"/>
                </a:solidFill>
                <a:latin typeface="Times New Roman" panose="02020603050405020304" pitchFamily="18" charset="0"/>
                <a:cs typeface="Times New Roman" panose="02020603050405020304" pitchFamily="18" charset="0"/>
              </a:rPr>
              <a:t> for WAN, Wi-Fi, data center, etc.),</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937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63A0-9849-FA5F-F7AD-7C9674FD6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2886F-6B80-30E6-D029-D6A37226BA7A}"/>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8E87CB50-18DE-4EAB-6B3C-102090063AFB}"/>
              </a:ext>
            </a:extLst>
          </p:cNvPr>
          <p:cNvSpPr txBox="1"/>
          <p:nvPr/>
        </p:nvSpPr>
        <p:spPr>
          <a:xfrm>
            <a:off x="838200" y="1686933"/>
            <a:ext cx="960519" cy="523220"/>
          </a:xfrm>
          <a:prstGeom prst="rect">
            <a:avLst/>
          </a:prstGeom>
          <a:noFill/>
        </p:spPr>
        <p:txBody>
          <a:bodyPr wrap="none" rtlCol="0">
            <a:spAutoFit/>
          </a:bodyPr>
          <a:lstStyle/>
          <a:p>
            <a:r>
              <a:rPr lang="en-US" sz="2800" dirty="0">
                <a:solidFill>
                  <a:srgbClr val="00B050"/>
                </a:solidFill>
                <a:latin typeface="Times New Roman" panose="02020603050405020304" pitchFamily="18" charset="0"/>
                <a:cs typeface="Times New Roman" panose="02020603050405020304" pitchFamily="18" charset="0"/>
              </a:rPr>
              <a:t>Scale</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7D41329-27AB-3999-3508-09790E254258}"/>
              </a:ext>
            </a:extLst>
          </p:cNvPr>
          <p:cNvSpPr txBox="1"/>
          <p:nvPr/>
        </p:nvSpPr>
        <p:spPr>
          <a:xfrm>
            <a:off x="1078330" y="2471072"/>
            <a:ext cx="10035340" cy="1384995"/>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But when a scale of a network goes from a few thousand endpoints to a few millions the IT engineers lack a required skills to design a network that is intended to support millions of routable IP endpoints.</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6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8932-24EE-8FE1-528F-0E6126A968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0481A-B18A-7A39-9A8C-47D94337C9E2}"/>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3DABE05E-4693-209F-5399-07EAD83E1544}"/>
              </a:ext>
            </a:extLst>
          </p:cNvPr>
          <p:cNvSpPr txBox="1"/>
          <p:nvPr/>
        </p:nvSpPr>
        <p:spPr>
          <a:xfrm>
            <a:off x="838200" y="1686933"/>
            <a:ext cx="1380506" cy="523220"/>
          </a:xfrm>
          <a:prstGeom prst="rect">
            <a:avLst/>
          </a:prstGeom>
          <a:noFill/>
        </p:spPr>
        <p:txBody>
          <a:bodyPr wrap="none" rtlCol="0">
            <a:spAutoFit/>
          </a:bodyPr>
          <a:lstStyle/>
          <a:p>
            <a:r>
              <a:rPr lang="en-US" sz="2800" dirty="0">
                <a:solidFill>
                  <a:srgbClr val="00B050"/>
                </a:solidFill>
                <a:latin typeface="Times New Roman" panose="02020603050405020304" pitchFamily="18" charset="0"/>
                <a:cs typeface="Times New Roman" panose="02020603050405020304" pitchFamily="18" charset="0"/>
              </a:rPr>
              <a:t>Security</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7D8F202-81BF-E8F9-1DA9-29072034B58D}"/>
              </a:ext>
            </a:extLst>
          </p:cNvPr>
          <p:cNvSpPr txBox="1"/>
          <p:nvPr/>
        </p:nvSpPr>
        <p:spPr>
          <a:xfrm>
            <a:off x="1318458" y="2414824"/>
            <a:ext cx="10035341"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The frequency and impact of cyber attacks in recent years has increased dramatically. Protecting corporate data from intrusion and theft is one of the main functions of the IT department.</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EA5A1B0-7DD3-D9CA-1FB1-06B71271FEDC}"/>
              </a:ext>
            </a:extLst>
          </p:cNvPr>
          <p:cNvSpPr txBox="1"/>
          <p:nvPr/>
        </p:nvSpPr>
        <p:spPr>
          <a:xfrm>
            <a:off x="1243044" y="4007641"/>
            <a:ext cx="10035340" cy="1815882"/>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IoT systems require consistent mechanisms of authentication, encryption, and intrusion prevention techniques that understand the behavior of industrial protocols and can respond to attacks on critical infrastructure</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10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66663-4D6E-563D-C5A7-B9E5666B4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DEC6C-496B-0573-0620-89591EDD6712}"/>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Course Objectives</a:t>
            </a:r>
          </a:p>
        </p:txBody>
      </p:sp>
      <p:graphicFrame>
        <p:nvGraphicFramePr>
          <p:cNvPr id="16" name="Table 15">
            <a:extLst>
              <a:ext uri="{FF2B5EF4-FFF2-40B4-BE49-F238E27FC236}">
                <a16:creationId xmlns:a16="http://schemas.microsoft.com/office/drawing/2014/main" id="{4B28000F-4832-763B-6F97-37F5B232CF8A}"/>
              </a:ext>
            </a:extLst>
          </p:cNvPr>
          <p:cNvGraphicFramePr>
            <a:graphicFrameLocks noGrp="1"/>
          </p:cNvGraphicFramePr>
          <p:nvPr>
            <p:extLst>
              <p:ext uri="{D42A27DB-BD31-4B8C-83A1-F6EECF244321}">
                <p14:modId xmlns:p14="http://schemas.microsoft.com/office/powerpoint/2010/main" val="251261090"/>
              </p:ext>
            </p:extLst>
          </p:nvPr>
        </p:nvGraphicFramePr>
        <p:xfrm>
          <a:off x="1362696" y="1523465"/>
          <a:ext cx="9991104" cy="4542690"/>
        </p:xfrm>
        <a:graphic>
          <a:graphicData uri="http://schemas.openxmlformats.org/drawingml/2006/table">
            <a:tbl>
              <a:tblPr firstRow="1" bandRow="1">
                <a:tableStyleId>{5C22544A-7EE6-4342-B048-85BDC9FD1C3A}</a:tableStyleId>
              </a:tblPr>
              <a:tblGrid>
                <a:gridCol w="833749">
                  <a:extLst>
                    <a:ext uri="{9D8B030D-6E8A-4147-A177-3AD203B41FA5}">
                      <a16:colId xmlns:a16="http://schemas.microsoft.com/office/drawing/2014/main" val="3655342299"/>
                    </a:ext>
                  </a:extLst>
                </a:gridCol>
                <a:gridCol w="9157355">
                  <a:extLst>
                    <a:ext uri="{9D8B030D-6E8A-4147-A177-3AD203B41FA5}">
                      <a16:colId xmlns:a16="http://schemas.microsoft.com/office/drawing/2014/main" val="1263704228"/>
                    </a:ext>
                  </a:extLst>
                </a:gridCol>
              </a:tblGrid>
              <a:tr h="1012449">
                <a:tc>
                  <a:txBody>
                    <a:bodyPr/>
                    <a:lstStyle/>
                    <a:p>
                      <a:r>
                        <a:rPr lang="en-IN" sz="2800" dirty="0">
                          <a:latin typeface="Times New Roman" panose="02020603050405020304" pitchFamily="18" charset="0"/>
                          <a:cs typeface="Times New Roman" panose="02020603050405020304" pitchFamily="18" charset="0"/>
                        </a:rPr>
                        <a:t>Sl. No. </a:t>
                      </a:r>
                    </a:p>
                  </a:txBody>
                  <a:tcPr/>
                </a:tc>
                <a:tc>
                  <a:txBody>
                    <a:bodyPr/>
                    <a:lstStyle/>
                    <a:p>
                      <a:r>
                        <a:rPr lang="en-IN" sz="2800" dirty="0">
                          <a:latin typeface="Times New Roman" panose="02020603050405020304" pitchFamily="18" charset="0"/>
                          <a:cs typeface="Times New Roman" panose="02020603050405020304" pitchFamily="18" charset="0"/>
                        </a:rPr>
                        <a:t>Course Objectives</a:t>
                      </a:r>
                    </a:p>
                  </a:txBody>
                  <a:tcPr/>
                </a:tc>
                <a:extLst>
                  <a:ext uri="{0D108BD9-81ED-4DB2-BD59-A6C34878D82A}">
                    <a16:rowId xmlns:a16="http://schemas.microsoft.com/office/drawing/2014/main" val="343768887"/>
                  </a:ext>
                </a:extLst>
              </a:tr>
              <a:tr h="1012449">
                <a:tc>
                  <a:txBody>
                    <a:bodyPr/>
                    <a:lstStyle/>
                    <a:p>
                      <a:r>
                        <a:rPr lang="en-US" sz="2800" dirty="0">
                          <a:latin typeface="Times New Roman" panose="02020603050405020304" pitchFamily="18" charset="0"/>
                          <a:cs typeface="Times New Roman" panose="02020603050405020304" pitchFamily="18" charset="0"/>
                        </a:rPr>
                        <a:t>1</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2800" dirty="0">
                          <a:latin typeface="Times New Roman" panose="02020603050405020304" pitchFamily="18" charset="0"/>
                          <a:cs typeface="Times New Roman" panose="02020603050405020304" pitchFamily="18" charset="0"/>
                        </a:rPr>
                        <a:t>Assess the genesis and impact of IoT applications, architectures in real world. </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8394814"/>
                  </a:ext>
                </a:extLst>
              </a:tr>
              <a:tr h="1012449">
                <a:tc>
                  <a:txBody>
                    <a:bodyPr/>
                    <a:lstStyle/>
                    <a:p>
                      <a:r>
                        <a:rPr lang="en-US" sz="2800" dirty="0">
                          <a:latin typeface="Times New Roman" panose="02020603050405020304" pitchFamily="18" charset="0"/>
                          <a:cs typeface="Times New Roman" panose="02020603050405020304" pitchFamily="18" charset="0"/>
                        </a:rPr>
                        <a:t>2</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2800">
                          <a:latin typeface="Times New Roman" panose="02020603050405020304" pitchFamily="18" charset="0"/>
                          <a:cs typeface="Times New Roman" panose="02020603050405020304" pitchFamily="18" charset="0"/>
                        </a:rPr>
                        <a:t>Illustrate </a:t>
                      </a:r>
                      <a:r>
                        <a:rPr lang="en-US" sz="2800" dirty="0">
                          <a:latin typeface="Times New Roman" panose="02020603050405020304" pitchFamily="18" charset="0"/>
                          <a:cs typeface="Times New Roman" panose="02020603050405020304" pitchFamily="18" charset="0"/>
                        </a:rPr>
                        <a:t>diverse methods of deploying smart objects and connect them to network.</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15162"/>
                  </a:ext>
                </a:extLst>
              </a:tr>
              <a:tr h="560463">
                <a:tc>
                  <a:txBody>
                    <a:bodyPr/>
                    <a:lstStyle/>
                    <a:p>
                      <a:r>
                        <a:rPr lang="en-US" sz="2800" dirty="0">
                          <a:latin typeface="Times New Roman" panose="02020603050405020304" pitchFamily="18" charset="0"/>
                          <a:cs typeface="Times New Roman" panose="02020603050405020304" pitchFamily="18" charset="0"/>
                        </a:rPr>
                        <a:t>3</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2800">
                          <a:latin typeface="Times New Roman" panose="02020603050405020304" pitchFamily="18" charset="0"/>
                          <a:cs typeface="Times New Roman" panose="02020603050405020304" pitchFamily="18" charset="0"/>
                        </a:rPr>
                        <a:t>Compare different Application protocols for IoT.</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701954"/>
                  </a:ext>
                </a:extLst>
              </a:tr>
              <a:tr h="560463">
                <a:tc>
                  <a:txBody>
                    <a:bodyPr/>
                    <a:lstStyle/>
                    <a:p>
                      <a:r>
                        <a:rPr lang="en-US" sz="2800" dirty="0">
                          <a:latin typeface="Times New Roman" panose="02020603050405020304" pitchFamily="18" charset="0"/>
                          <a:cs typeface="Times New Roman" panose="02020603050405020304" pitchFamily="18" charset="0"/>
                        </a:rPr>
                        <a:t>4</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2800" dirty="0">
                          <a:latin typeface="Times New Roman" panose="02020603050405020304" pitchFamily="18" charset="0"/>
                          <a:cs typeface="Times New Roman" panose="02020603050405020304" pitchFamily="18" charset="0"/>
                        </a:rPr>
                        <a:t>Identify sensor technologies for sensing real world entities and understand the role of IoT in various domains of Industry.</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0062298"/>
                  </a:ext>
                </a:extLst>
              </a:tr>
            </a:tbl>
          </a:graphicData>
        </a:graphic>
      </p:graphicFrame>
    </p:spTree>
    <p:extLst>
      <p:ext uri="{BB962C8B-B14F-4D97-AF65-F5344CB8AC3E}">
        <p14:creationId xmlns:p14="http://schemas.microsoft.com/office/powerpoint/2010/main" val="3402828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4A90A-E9BF-850C-AB8E-577F1325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461C5-0438-6D25-611D-4648D8585A8D}"/>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96903A2B-EE6F-93C2-2A8A-F617207A7519}"/>
              </a:ext>
            </a:extLst>
          </p:cNvPr>
          <p:cNvSpPr txBox="1"/>
          <p:nvPr/>
        </p:nvSpPr>
        <p:spPr>
          <a:xfrm>
            <a:off x="838200" y="1686933"/>
            <a:ext cx="1380506" cy="523220"/>
          </a:xfrm>
          <a:prstGeom prst="rect">
            <a:avLst/>
          </a:prstGeom>
          <a:noFill/>
        </p:spPr>
        <p:txBody>
          <a:bodyPr wrap="none" rtlCol="0">
            <a:spAutoFit/>
          </a:bodyPr>
          <a:lstStyle/>
          <a:p>
            <a:r>
              <a:rPr lang="en-US" sz="2800" dirty="0">
                <a:solidFill>
                  <a:srgbClr val="00B050"/>
                </a:solidFill>
                <a:latin typeface="Times New Roman" panose="02020603050405020304" pitchFamily="18" charset="0"/>
                <a:cs typeface="Times New Roman" panose="02020603050405020304" pitchFamily="18" charset="0"/>
              </a:rPr>
              <a:t>Security</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BC274A4-6F24-5C9C-9424-3B38F50860C6}"/>
              </a:ext>
            </a:extLst>
          </p:cNvPr>
          <p:cNvSpPr txBox="1"/>
          <p:nvPr/>
        </p:nvSpPr>
        <p:spPr>
          <a:xfrm>
            <a:off x="1318458" y="2414824"/>
            <a:ext cx="10035341" cy="1815882"/>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For optimum security, </a:t>
            </a:r>
          </a:p>
          <a:p>
            <a:pPr marL="457200" indent="-457200" algn="just">
              <a:buFont typeface="Arial" panose="020B0604020202020204" pitchFamily="34" charset="0"/>
              <a:buChar char="•"/>
            </a:pPr>
            <a:r>
              <a:rPr lang="en-US" sz="2800" dirty="0">
                <a:solidFill>
                  <a:schemeClr val="accent2">
                    <a:lumMod val="75000"/>
                  </a:schemeClr>
                </a:solidFill>
                <a:latin typeface="Times New Roman" panose="02020603050405020304" pitchFamily="18" charset="0"/>
                <a:cs typeface="Times New Roman" panose="02020603050405020304" pitchFamily="18" charset="0"/>
              </a:rPr>
              <a:t>IoT systems must: Be able to identify and authenticate all entities involved in the IoT service(i.e., gateways, endpoint devices, home networks, roaming networks, service platforms)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DF93C03-CF8F-54F8-1D14-AF870D471232}"/>
              </a:ext>
            </a:extLst>
          </p:cNvPr>
          <p:cNvSpPr txBox="1"/>
          <p:nvPr/>
        </p:nvSpPr>
        <p:spPr>
          <a:xfrm>
            <a:off x="1318458" y="4435377"/>
            <a:ext cx="10035340" cy="954107"/>
          </a:xfrm>
          <a:prstGeom prst="rect">
            <a:avLst/>
          </a:prstGeom>
          <a:noFill/>
        </p:spPr>
        <p:txBody>
          <a:bodyPr wrap="square">
            <a:spAutoFit/>
          </a:bodyPr>
          <a:lstStyle/>
          <a:p>
            <a:pPr marL="457200" indent="-457200" algn="just">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Ensure that all user data shared between the endpoint device and back-end applications is encrypted</a:t>
            </a:r>
            <a:endParaRPr lang="en-IN"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52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BE903-0832-024D-AAAF-B57221456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3F178-3897-D60E-C53E-910F4730E493}"/>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A20A5614-0E05-9B08-F564-414042A38646}"/>
              </a:ext>
            </a:extLst>
          </p:cNvPr>
          <p:cNvSpPr txBox="1"/>
          <p:nvPr/>
        </p:nvSpPr>
        <p:spPr>
          <a:xfrm>
            <a:off x="838200" y="1686933"/>
            <a:ext cx="5324599" cy="523220"/>
          </a:xfrm>
          <a:prstGeom prst="rect">
            <a:avLst/>
          </a:prstGeom>
          <a:noFill/>
        </p:spPr>
        <p:txBody>
          <a:bodyPr wrap="none" rtlCol="0">
            <a:spAutoFit/>
          </a:bodyPr>
          <a:lstStyle/>
          <a:p>
            <a:r>
              <a:rPr lang="en-IN" sz="2800" dirty="0">
                <a:solidFill>
                  <a:srgbClr val="0070C0"/>
                </a:solidFill>
                <a:latin typeface="Times New Roman" panose="02020603050405020304" pitchFamily="18" charset="0"/>
                <a:cs typeface="Times New Roman" panose="02020603050405020304" pitchFamily="18" charset="0"/>
              </a:rPr>
              <a:t>Constrained Devices and Networks </a:t>
            </a:r>
          </a:p>
        </p:txBody>
      </p:sp>
      <p:sp>
        <p:nvSpPr>
          <p:cNvPr id="4" name="TextBox 3">
            <a:extLst>
              <a:ext uri="{FF2B5EF4-FFF2-40B4-BE49-F238E27FC236}">
                <a16:creationId xmlns:a16="http://schemas.microsoft.com/office/drawing/2014/main" id="{C3FF396B-16D5-1EFB-32FE-0425EC26640A}"/>
              </a:ext>
            </a:extLst>
          </p:cNvPr>
          <p:cNvSpPr txBox="1"/>
          <p:nvPr/>
        </p:nvSpPr>
        <p:spPr>
          <a:xfrm>
            <a:off x="1318458" y="2414824"/>
            <a:ext cx="10035341" cy="1815882"/>
          </a:xfrm>
          <a:prstGeom prst="rect">
            <a:avLst/>
          </a:prstGeom>
          <a:noFill/>
        </p:spPr>
        <p:txBody>
          <a:bodyPr wrap="square">
            <a:sp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Most IoT sensors are designed for a single job, and they are typically small and inexpensive. This means they often have limited power, CPU, and memory, and they transmit only when there is something important.</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7905E10-B1D5-1F19-9DB2-AF9A72F12030}"/>
              </a:ext>
            </a:extLst>
          </p:cNvPr>
          <p:cNvSpPr txBox="1"/>
          <p:nvPr/>
        </p:nvSpPr>
        <p:spPr>
          <a:xfrm>
            <a:off x="1318458" y="4435377"/>
            <a:ext cx="10035340"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If an IT network has performance constraints, the solution is simple: Upgrade to a faster network.</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FF7364B-FFBF-BE47-5FB9-7779E368DFE0}"/>
              </a:ext>
            </a:extLst>
          </p:cNvPr>
          <p:cNvSpPr txBox="1"/>
          <p:nvPr/>
        </p:nvSpPr>
        <p:spPr>
          <a:xfrm>
            <a:off x="1318458" y="5433896"/>
            <a:ext cx="10035340" cy="1384995"/>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If too many devices are on one VLAN and are impacting performance, we can simply carve out a new VLAN and continue to scale as much as we need.</a:t>
            </a:r>
            <a:endParaRPr lang="en-IN"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44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11"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C50EE-31C1-0AA3-3446-1A7D434E3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196F-C5B9-84BE-068D-CFADEF1E96F6}"/>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B69B66A8-3CB0-98ED-8799-15FCEA3E715D}"/>
              </a:ext>
            </a:extLst>
          </p:cNvPr>
          <p:cNvSpPr txBox="1"/>
          <p:nvPr/>
        </p:nvSpPr>
        <p:spPr>
          <a:xfrm>
            <a:off x="838200" y="1686933"/>
            <a:ext cx="861133" cy="523220"/>
          </a:xfrm>
          <a:prstGeom prst="rect">
            <a:avLst/>
          </a:prstGeom>
          <a:noFill/>
        </p:spPr>
        <p:txBody>
          <a:bodyPr wrap="none" rtlCol="0">
            <a:spAutoFit/>
          </a:bodyPr>
          <a:lstStyle/>
          <a:p>
            <a:r>
              <a:rPr lang="en-IN" sz="2800" dirty="0">
                <a:solidFill>
                  <a:srgbClr val="0070C0"/>
                </a:solidFill>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F5FFE5FC-BF31-9215-BE17-E7E2B42CDFAA}"/>
              </a:ext>
            </a:extLst>
          </p:cNvPr>
          <p:cNvSpPr txBox="1"/>
          <p:nvPr/>
        </p:nvSpPr>
        <p:spPr>
          <a:xfrm>
            <a:off x="1318458" y="2414824"/>
            <a:ext cx="10035341" cy="1384995"/>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IoT devices generate a mountain of data. In general, most IT shops don’t really care much about the unstructured chatty data generated by devices on the network.</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E98743-FDDB-6D05-9EE6-88B9071E5946}"/>
              </a:ext>
            </a:extLst>
          </p:cNvPr>
          <p:cNvSpPr txBox="1"/>
          <p:nvPr/>
        </p:nvSpPr>
        <p:spPr>
          <a:xfrm>
            <a:off x="1268766" y="4523955"/>
            <a:ext cx="10035340" cy="1384995"/>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However, in IoT the data is like gold, as it is what enables businesses to deliver new IoT services that enhance the customer experience, reduce cost, and deliver new revenue opportunities </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60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180E1-C1B0-8939-1BEB-D33419F8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8AF5E-E09F-A7B4-F097-1EE89C42F2C4}"/>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33FD5DCB-ADC6-F0B8-6E0A-62BE75A97617}"/>
              </a:ext>
            </a:extLst>
          </p:cNvPr>
          <p:cNvSpPr txBox="1"/>
          <p:nvPr/>
        </p:nvSpPr>
        <p:spPr>
          <a:xfrm>
            <a:off x="838200" y="1686933"/>
            <a:ext cx="861133" cy="523220"/>
          </a:xfrm>
          <a:prstGeom prst="rect">
            <a:avLst/>
          </a:prstGeom>
          <a:noFill/>
        </p:spPr>
        <p:txBody>
          <a:bodyPr wrap="none" rtlCol="0">
            <a:spAutoFit/>
          </a:bodyPr>
          <a:lstStyle/>
          <a:p>
            <a:r>
              <a:rPr lang="en-IN" sz="2800" dirty="0">
                <a:solidFill>
                  <a:srgbClr val="0070C0"/>
                </a:solidFill>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8EB15F04-0270-64DE-A2EC-4166BC77CFE9}"/>
              </a:ext>
            </a:extLst>
          </p:cNvPr>
          <p:cNvSpPr txBox="1"/>
          <p:nvPr/>
        </p:nvSpPr>
        <p:spPr>
          <a:xfrm>
            <a:off x="1318458" y="2414824"/>
            <a:ext cx="10035341" cy="1384995"/>
          </a:xfrm>
          <a:prstGeom prst="rect">
            <a:avLst/>
          </a:prstGeom>
          <a:noFill/>
        </p:spPr>
        <p:txBody>
          <a:bodyPr wrap="square">
            <a:spAutoFit/>
          </a:bodyPr>
          <a:lstStyle/>
          <a:p>
            <a:pPr algn="just"/>
            <a:r>
              <a:rPr lang="en-US" sz="2800" dirty="0">
                <a:solidFill>
                  <a:schemeClr val="accent1">
                    <a:lumMod val="75000"/>
                  </a:schemeClr>
                </a:solidFill>
                <a:latin typeface="Times New Roman" panose="02020603050405020304" pitchFamily="18" charset="0"/>
                <a:cs typeface="Times New Roman" panose="02020603050405020304" pitchFamily="18" charset="0"/>
              </a:rPr>
              <a:t>Although most IoT-generated data is unstructured, the insights it provides through analytics can revolutionize processes and create new business models. </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42D347D-71AF-66F3-72FA-437768C65956}"/>
              </a:ext>
            </a:extLst>
          </p:cNvPr>
          <p:cNvSpPr txBox="1"/>
          <p:nvPr/>
        </p:nvSpPr>
        <p:spPr>
          <a:xfrm>
            <a:off x="1318459" y="4137456"/>
            <a:ext cx="10035340" cy="2246769"/>
          </a:xfrm>
          <a:prstGeom prst="rect">
            <a:avLst/>
          </a:prstGeom>
          <a:noFill/>
        </p:spPr>
        <p:txBody>
          <a:bodyPr wrap="square">
            <a:spAutoFit/>
          </a:bodyPr>
          <a:lstStyle/>
          <a:p>
            <a:pPr algn="just"/>
            <a:r>
              <a:rPr lang="en-US" sz="2800" dirty="0">
                <a:solidFill>
                  <a:srgbClr val="0070C0"/>
                </a:solidFill>
                <a:latin typeface="Times New Roman" panose="02020603050405020304" pitchFamily="18" charset="0"/>
                <a:cs typeface="Times New Roman" panose="02020603050405020304" pitchFamily="18" charset="0"/>
              </a:rPr>
              <a:t>For ex : Imagine a smart city with a few hundred thousand smart streetlights, all connected through an IoT network. </a:t>
            </a:r>
          </a:p>
          <a:p>
            <a:pPr algn="just"/>
            <a:endParaRPr lang="en-US" sz="2800" dirty="0">
              <a:solidFill>
                <a:srgbClr val="0070C0"/>
              </a:solidFill>
              <a:latin typeface="Times New Roman" panose="02020603050405020304" pitchFamily="18" charset="0"/>
              <a:cs typeface="Times New Roman" panose="02020603050405020304" pitchFamily="18" charset="0"/>
            </a:endParaRPr>
          </a:p>
          <a:p>
            <a:pPr algn="just"/>
            <a:r>
              <a:rPr lang="en-US" sz="2800" dirty="0">
                <a:solidFill>
                  <a:srgbClr val="0070C0"/>
                </a:solidFill>
                <a:latin typeface="Times New Roman" panose="02020603050405020304" pitchFamily="18" charset="0"/>
                <a:cs typeface="Times New Roman" panose="02020603050405020304" pitchFamily="18" charset="0"/>
              </a:rPr>
              <a:t>However, when all this data is combined, it can become difficult to manage and analyze effectively.</a:t>
            </a:r>
            <a:endParaRPr lang="en-IN"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272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F36F-301B-5725-8D97-F722B8316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F06E8-B81F-902F-5EDD-7B219F732A43}"/>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0EC78107-7EFA-52EF-C717-FA5336256A90}"/>
              </a:ext>
            </a:extLst>
          </p:cNvPr>
          <p:cNvSpPr txBox="1"/>
          <p:nvPr/>
        </p:nvSpPr>
        <p:spPr>
          <a:xfrm>
            <a:off x="838200" y="1686933"/>
            <a:ext cx="3661580" cy="523220"/>
          </a:xfrm>
          <a:prstGeom prst="rect">
            <a:avLst/>
          </a:prstGeom>
          <a:noFill/>
        </p:spPr>
        <p:txBody>
          <a:bodyPr wrap="none" rtlCol="0">
            <a:spAutoFit/>
          </a:bodyPr>
          <a:lstStyle/>
          <a:p>
            <a:r>
              <a:rPr lang="en-IN" sz="2800" dirty="0">
                <a:solidFill>
                  <a:srgbClr val="0070C0"/>
                </a:solidFill>
                <a:latin typeface="Times New Roman" panose="02020603050405020304" pitchFamily="18" charset="0"/>
                <a:cs typeface="Times New Roman" panose="02020603050405020304" pitchFamily="18" charset="0"/>
              </a:rPr>
              <a:t>Legacy Device Support </a:t>
            </a:r>
          </a:p>
        </p:txBody>
      </p:sp>
      <p:sp>
        <p:nvSpPr>
          <p:cNvPr id="4" name="TextBox 3">
            <a:extLst>
              <a:ext uri="{FF2B5EF4-FFF2-40B4-BE49-F238E27FC236}">
                <a16:creationId xmlns:a16="http://schemas.microsoft.com/office/drawing/2014/main" id="{052ED800-518F-395C-B7D7-BC796E2AE382}"/>
              </a:ext>
            </a:extLst>
          </p:cNvPr>
          <p:cNvSpPr txBox="1"/>
          <p:nvPr/>
        </p:nvSpPr>
        <p:spPr>
          <a:xfrm>
            <a:off x="1318458" y="2414824"/>
            <a:ext cx="10035341" cy="2677656"/>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Supporting legacy devices in an IT organization is not usually a big problem. If someone’s computer or operating system is outdated, she simply upgrades. If someone is using a mobile device with an outdated Wi-Fi standard, such as 802.11b or 802.11g, we can simply deny him access to the wireless network, and he will be forced to upgrade.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A5D37E5-C2B3-C717-65E6-EB5A2E4567C6}"/>
              </a:ext>
            </a:extLst>
          </p:cNvPr>
          <p:cNvSpPr txBox="1"/>
          <p:nvPr/>
        </p:nvSpPr>
        <p:spPr>
          <a:xfrm>
            <a:off x="1318458" y="5297151"/>
            <a:ext cx="10035340" cy="954107"/>
          </a:xfrm>
          <a:prstGeom prst="rect">
            <a:avLst/>
          </a:prstGeom>
          <a:noFill/>
        </p:spPr>
        <p:txBody>
          <a:bodyPr wrap="square">
            <a:sp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In OT systems, end devices are likely to be on the network for a very long time—sometimes decades.</a:t>
            </a:r>
            <a:endParaRPr lang="en-IN"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481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F7D7-E521-744E-DC34-33FED6E2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3C2F3-13D3-0467-249A-22F4471C353B}"/>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7CFD1794-1573-9750-154E-05135C665C8F}"/>
              </a:ext>
            </a:extLst>
          </p:cNvPr>
          <p:cNvSpPr txBox="1"/>
          <p:nvPr/>
        </p:nvSpPr>
        <p:spPr>
          <a:xfrm>
            <a:off x="838200" y="1686933"/>
            <a:ext cx="3661580" cy="523220"/>
          </a:xfrm>
          <a:prstGeom prst="rect">
            <a:avLst/>
          </a:prstGeom>
          <a:noFill/>
        </p:spPr>
        <p:txBody>
          <a:bodyPr wrap="none" rtlCol="0">
            <a:spAutoFit/>
          </a:bodyPr>
          <a:lstStyle/>
          <a:p>
            <a:r>
              <a:rPr lang="en-IN" sz="2800" dirty="0">
                <a:solidFill>
                  <a:srgbClr val="0070C0"/>
                </a:solidFill>
                <a:latin typeface="Times New Roman" panose="02020603050405020304" pitchFamily="18" charset="0"/>
                <a:cs typeface="Times New Roman" panose="02020603050405020304" pitchFamily="18" charset="0"/>
              </a:rPr>
              <a:t>Legacy Device Support </a:t>
            </a:r>
          </a:p>
        </p:txBody>
      </p:sp>
      <p:sp>
        <p:nvSpPr>
          <p:cNvPr id="4" name="TextBox 3">
            <a:extLst>
              <a:ext uri="{FF2B5EF4-FFF2-40B4-BE49-F238E27FC236}">
                <a16:creationId xmlns:a16="http://schemas.microsoft.com/office/drawing/2014/main" id="{9A967A83-DC4A-6EC5-6532-06143DD3F9DF}"/>
              </a:ext>
            </a:extLst>
          </p:cNvPr>
          <p:cNvSpPr txBox="1"/>
          <p:nvPr/>
        </p:nvSpPr>
        <p:spPr>
          <a:xfrm>
            <a:off x="1318458" y="2414824"/>
            <a:ext cx="10035341" cy="1384995"/>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As IoT networks are deployed, they need to support the older devices already present on the network, as well as devices with new capabilities.</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B4637C0-AE7D-0918-B732-1F9C5D044B05}"/>
              </a:ext>
            </a:extLst>
          </p:cNvPr>
          <p:cNvSpPr txBox="1"/>
          <p:nvPr/>
        </p:nvSpPr>
        <p:spPr>
          <a:xfrm>
            <a:off x="1318459" y="4004490"/>
            <a:ext cx="10035340" cy="954107"/>
          </a:xfrm>
          <a:prstGeom prst="rect">
            <a:avLst/>
          </a:prstGeom>
          <a:noFill/>
        </p:spPr>
        <p:txBody>
          <a:bodyPr wrap="square">
            <a:spAutoFit/>
          </a:bodyPr>
          <a:lstStyle/>
          <a:p>
            <a:pPr algn="just"/>
            <a:r>
              <a:rPr lang="en-US" sz="2800" dirty="0">
                <a:solidFill>
                  <a:schemeClr val="accent2">
                    <a:lumMod val="75000"/>
                  </a:schemeClr>
                </a:solidFill>
                <a:latin typeface="Times New Roman" panose="02020603050405020304" pitchFamily="18" charset="0"/>
                <a:cs typeface="Times New Roman" panose="02020603050405020304" pitchFamily="18" charset="0"/>
              </a:rPr>
              <a:t>In many cases, legacy devices are so old that they don’t even support IP. </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68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65EB8-B156-21A9-7282-7C40C4EC9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18FC2-F697-8F76-9D12-198167FBDF42}"/>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Drivers Behind New Network Architectures</a:t>
            </a:r>
            <a:endParaRPr lang="en-IN" dirty="0">
              <a:solidFill>
                <a:srgbClr val="FF5050"/>
              </a:solidFill>
            </a:endParaRPr>
          </a:p>
        </p:txBody>
      </p:sp>
      <p:sp>
        <p:nvSpPr>
          <p:cNvPr id="6" name="TextBox 5">
            <a:extLst>
              <a:ext uri="{FF2B5EF4-FFF2-40B4-BE49-F238E27FC236}">
                <a16:creationId xmlns:a16="http://schemas.microsoft.com/office/drawing/2014/main" id="{0EB12A89-2824-AABE-ADFB-9F613B40C5AE}"/>
              </a:ext>
            </a:extLst>
          </p:cNvPr>
          <p:cNvSpPr txBox="1"/>
          <p:nvPr/>
        </p:nvSpPr>
        <p:spPr>
          <a:xfrm>
            <a:off x="838200" y="1686933"/>
            <a:ext cx="3661580" cy="523220"/>
          </a:xfrm>
          <a:prstGeom prst="rect">
            <a:avLst/>
          </a:prstGeom>
          <a:noFill/>
        </p:spPr>
        <p:txBody>
          <a:bodyPr wrap="none" rtlCol="0">
            <a:spAutoFit/>
          </a:bodyPr>
          <a:lstStyle/>
          <a:p>
            <a:r>
              <a:rPr lang="en-IN" sz="2800" dirty="0">
                <a:solidFill>
                  <a:srgbClr val="0070C0"/>
                </a:solidFill>
                <a:latin typeface="Times New Roman" panose="02020603050405020304" pitchFamily="18" charset="0"/>
                <a:cs typeface="Times New Roman" panose="02020603050405020304" pitchFamily="18" charset="0"/>
              </a:rPr>
              <a:t>Legacy Device Support </a:t>
            </a:r>
          </a:p>
        </p:txBody>
      </p:sp>
      <p:sp>
        <p:nvSpPr>
          <p:cNvPr id="4" name="TextBox 3">
            <a:extLst>
              <a:ext uri="{FF2B5EF4-FFF2-40B4-BE49-F238E27FC236}">
                <a16:creationId xmlns:a16="http://schemas.microsoft.com/office/drawing/2014/main" id="{3D250442-1228-E009-649F-AB7F6A096109}"/>
              </a:ext>
            </a:extLst>
          </p:cNvPr>
          <p:cNvSpPr txBox="1"/>
          <p:nvPr/>
        </p:nvSpPr>
        <p:spPr>
          <a:xfrm>
            <a:off x="1318458" y="2414824"/>
            <a:ext cx="10035341" cy="4401205"/>
          </a:xfrm>
          <a:prstGeom prst="rect">
            <a:avLst/>
          </a:prstGeom>
          <a:noFill/>
        </p:spPr>
        <p:txBody>
          <a:bodyPr wrap="square">
            <a:spAutoFit/>
          </a:bodyPr>
          <a:lstStyle/>
          <a:p>
            <a:pPr algn="just"/>
            <a:r>
              <a:rPr lang="en-US" sz="2800" dirty="0">
                <a:solidFill>
                  <a:schemeClr val="accent4">
                    <a:lumMod val="75000"/>
                  </a:schemeClr>
                </a:solidFill>
                <a:latin typeface="Times New Roman" panose="02020603050405020304" pitchFamily="18" charset="0"/>
                <a:cs typeface="Times New Roman" panose="02020603050405020304" pitchFamily="18" charset="0"/>
              </a:rPr>
              <a:t>For ex : </a:t>
            </a:r>
          </a:p>
          <a:p>
            <a:pPr marL="457200" indent="-457200" algn="just">
              <a:buFont typeface="Arial" panose="020B0604020202020204" pitchFamily="34" charset="0"/>
              <a:buChar char="•"/>
            </a:pPr>
            <a:r>
              <a:rPr lang="en-US" sz="2800" dirty="0">
                <a:solidFill>
                  <a:schemeClr val="accent4">
                    <a:lumMod val="75000"/>
                  </a:schemeClr>
                </a:solidFill>
                <a:latin typeface="Times New Roman" panose="02020603050405020304" pitchFamily="18" charset="0"/>
                <a:cs typeface="Times New Roman" panose="02020603050405020304" pitchFamily="18" charset="0"/>
              </a:rPr>
              <a:t>A factory may replace machines only once every 20 years—or perhaps even longer!</a:t>
            </a:r>
          </a:p>
          <a:p>
            <a:pPr marL="457200" indent="-457200" algn="just">
              <a:buFont typeface="Arial" panose="020B0604020202020204" pitchFamily="34" charset="0"/>
              <a:buChar char="•"/>
            </a:pPr>
            <a:r>
              <a:rPr lang="en-US" sz="2800" dirty="0">
                <a:solidFill>
                  <a:schemeClr val="accent4">
                    <a:lumMod val="75000"/>
                  </a:schemeClr>
                </a:solidFill>
                <a:latin typeface="Times New Roman" panose="02020603050405020304" pitchFamily="18" charset="0"/>
                <a:cs typeface="Times New Roman" panose="02020603050405020304" pitchFamily="18" charset="0"/>
              </a:rPr>
              <a:t>It does not want to upgrade multi-million-dollar machines just so it can connect them to a network for better visibility and control. </a:t>
            </a:r>
          </a:p>
          <a:p>
            <a:pPr marL="457200" indent="-457200" algn="just">
              <a:buFont typeface="Arial" panose="020B0604020202020204" pitchFamily="34" charset="0"/>
              <a:buChar char="•"/>
            </a:pPr>
            <a:r>
              <a:rPr lang="en-US" sz="2800" dirty="0">
                <a:solidFill>
                  <a:schemeClr val="accent4">
                    <a:lumMod val="75000"/>
                  </a:schemeClr>
                </a:solidFill>
                <a:latin typeface="Times New Roman" panose="02020603050405020304" pitchFamily="18" charset="0"/>
                <a:cs typeface="Times New Roman" panose="02020603050405020304" pitchFamily="18" charset="0"/>
              </a:rPr>
              <a:t>However, many of these legacy machines might support older protocols, such as serial interfaces, and use RS-232. </a:t>
            </a:r>
          </a:p>
          <a:p>
            <a:pPr marL="457200" indent="-457200" algn="just">
              <a:buFont typeface="Arial" panose="020B0604020202020204" pitchFamily="34" charset="0"/>
              <a:buChar char="•"/>
            </a:pPr>
            <a:r>
              <a:rPr lang="en-US" sz="2800" dirty="0">
                <a:solidFill>
                  <a:schemeClr val="accent4">
                    <a:lumMod val="75000"/>
                  </a:schemeClr>
                </a:solidFill>
                <a:latin typeface="Times New Roman" panose="02020603050405020304" pitchFamily="18" charset="0"/>
                <a:cs typeface="Times New Roman" panose="02020603050405020304" pitchFamily="18" charset="0"/>
              </a:rPr>
              <a:t>In this case, the IoT network must either be capable of some type of protocol translation or use a gateway device to connect these legacy endpoints to the IoT network </a:t>
            </a:r>
            <a:endParaRPr lang="en-IN" sz="2800"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03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E2BB-67AF-2A23-1BD9-DDC3458F5A75}"/>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3" name="Content Placeholder 2">
            <a:extLst>
              <a:ext uri="{FF2B5EF4-FFF2-40B4-BE49-F238E27FC236}">
                <a16:creationId xmlns:a16="http://schemas.microsoft.com/office/drawing/2014/main" id="{5430260D-903C-31F0-52A5-16484C92BA46}"/>
              </a:ext>
            </a:extLst>
          </p:cNvPr>
          <p:cNvSpPr>
            <a:spLocks noGrp="1"/>
          </p:cNvSpPr>
          <p:nvPr>
            <p:ph idx="1"/>
          </p:nvPr>
        </p:nvSpPr>
        <p:spPr>
          <a:xfrm>
            <a:off x="838200" y="1825625"/>
            <a:ext cx="10515600" cy="1247513"/>
          </a:xfrm>
        </p:spPr>
        <p:txBody>
          <a:bodyPr/>
          <a:lstStyle/>
          <a:p>
            <a:pPr algn="just"/>
            <a:r>
              <a:rPr lang="en-US" dirty="0">
                <a:solidFill>
                  <a:srgbClr val="008000"/>
                </a:solidFill>
                <a:latin typeface="Times New Roman" panose="02020603050405020304" pitchFamily="18" charset="0"/>
                <a:cs typeface="Times New Roman" panose="02020603050405020304" pitchFamily="18" charset="0"/>
              </a:rPr>
              <a:t>In the past several years, architectural standards and frameworks have emerged to address the challenge of designing massive-scale IoT networks. </a:t>
            </a:r>
            <a:endParaRPr lang="en-IN" dirty="0">
              <a:solidFill>
                <a:srgbClr val="00800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6D3FDE3-8D13-2E36-1564-92DFD66C552E}"/>
              </a:ext>
            </a:extLst>
          </p:cNvPr>
          <p:cNvSpPr txBox="1">
            <a:spLocks/>
          </p:cNvSpPr>
          <p:nvPr/>
        </p:nvSpPr>
        <p:spPr>
          <a:xfrm>
            <a:off x="934039" y="3208075"/>
            <a:ext cx="10515600" cy="87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7030A0"/>
                </a:solidFill>
                <a:latin typeface="Times New Roman" panose="02020603050405020304" pitchFamily="18" charset="0"/>
                <a:cs typeface="Times New Roman" panose="02020603050405020304" pitchFamily="18" charset="0"/>
              </a:rPr>
              <a:t>The foundational concept in all these architectures is supporting data, process, and the functions that endpoint devices perform. </a:t>
            </a:r>
            <a:endParaRPr lang="en-IN" dirty="0">
              <a:solidFill>
                <a:srgbClr val="7030A0"/>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9BA6E6E-024F-DEEB-2D0E-20ED2799EF03}"/>
              </a:ext>
            </a:extLst>
          </p:cNvPr>
          <p:cNvSpPr txBox="1">
            <a:spLocks/>
          </p:cNvSpPr>
          <p:nvPr/>
        </p:nvSpPr>
        <p:spPr>
          <a:xfrm>
            <a:off x="934039" y="4216743"/>
            <a:ext cx="10515600" cy="543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Two of the best-known architectures </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A6EF35CC-FC10-AD1A-0B1C-F75EF00ED36A}"/>
              </a:ext>
            </a:extLst>
          </p:cNvPr>
          <p:cNvSpPr txBox="1">
            <a:spLocks/>
          </p:cNvSpPr>
          <p:nvPr/>
        </p:nvSpPr>
        <p:spPr>
          <a:xfrm>
            <a:off x="1676400" y="4898435"/>
            <a:ext cx="10515600" cy="543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chemeClr val="accent1"/>
                </a:solidFill>
                <a:latin typeface="Times New Roman" panose="02020603050405020304" pitchFamily="18" charset="0"/>
                <a:cs typeface="Times New Roman" panose="02020603050405020304" pitchFamily="18" charset="0"/>
              </a:rPr>
              <a:t>oneM2M </a:t>
            </a:r>
          </a:p>
        </p:txBody>
      </p:sp>
      <p:sp>
        <p:nvSpPr>
          <p:cNvPr id="7" name="Content Placeholder 2">
            <a:extLst>
              <a:ext uri="{FF2B5EF4-FFF2-40B4-BE49-F238E27FC236}">
                <a16:creationId xmlns:a16="http://schemas.microsoft.com/office/drawing/2014/main" id="{97D3CC38-BE0E-6FD9-80A3-3772785FE5F8}"/>
              </a:ext>
            </a:extLst>
          </p:cNvPr>
          <p:cNvSpPr txBox="1">
            <a:spLocks/>
          </p:cNvSpPr>
          <p:nvPr/>
        </p:nvSpPr>
        <p:spPr>
          <a:xfrm>
            <a:off x="1676400" y="5605117"/>
            <a:ext cx="10515600" cy="543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chemeClr val="accent1"/>
                </a:solidFill>
                <a:latin typeface="Times New Roman" panose="02020603050405020304" pitchFamily="18" charset="0"/>
                <a:cs typeface="Times New Roman" panose="02020603050405020304" pitchFamily="18" charset="0"/>
              </a:rPr>
              <a:t>IoT World Forum (</a:t>
            </a:r>
            <a:r>
              <a:rPr lang="en-IN" dirty="0" err="1">
                <a:solidFill>
                  <a:schemeClr val="accent1"/>
                </a:solidFill>
                <a:latin typeface="Times New Roman" panose="02020603050405020304" pitchFamily="18" charset="0"/>
                <a:cs typeface="Times New Roman" panose="02020603050405020304" pitchFamily="18" charset="0"/>
              </a:rPr>
              <a:t>IoTWF</a:t>
            </a:r>
            <a:r>
              <a:rPr lang="en-IN" dirty="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032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94620-ACB7-B458-64E0-DA4A92ED6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50238-88AF-9604-9288-8C819DEB2E82}"/>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3" name="Content Placeholder 2">
            <a:extLst>
              <a:ext uri="{FF2B5EF4-FFF2-40B4-BE49-F238E27FC236}">
                <a16:creationId xmlns:a16="http://schemas.microsoft.com/office/drawing/2014/main" id="{DCA76AF8-C285-2B4E-FD58-0C31C822F9C6}"/>
              </a:ext>
            </a:extLst>
          </p:cNvPr>
          <p:cNvSpPr>
            <a:spLocks noGrp="1"/>
          </p:cNvSpPr>
          <p:nvPr>
            <p:ph idx="1"/>
          </p:nvPr>
        </p:nvSpPr>
        <p:spPr>
          <a:xfrm>
            <a:off x="838200" y="1825625"/>
            <a:ext cx="10515600" cy="537869"/>
          </a:xfrm>
        </p:spPr>
        <p:txBody>
          <a:bodyPr/>
          <a:lstStyle/>
          <a:p>
            <a:pPr algn="just"/>
            <a:r>
              <a:rPr lang="en-US" dirty="0">
                <a:solidFill>
                  <a:schemeClr val="accent1"/>
                </a:solidFill>
                <a:latin typeface="Times New Roman" panose="02020603050405020304" pitchFamily="18" charset="0"/>
                <a:cs typeface="Times New Roman" panose="02020603050405020304" pitchFamily="18" charset="0"/>
              </a:rPr>
              <a:t>THE ONEM2M IOT STANDARDIZED ARCHITECTURE </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3617D39F-F3DE-D0F4-7415-AFA098E9EDFA}"/>
              </a:ext>
            </a:extLst>
          </p:cNvPr>
          <p:cNvSpPr txBox="1">
            <a:spLocks/>
          </p:cNvSpPr>
          <p:nvPr/>
        </p:nvSpPr>
        <p:spPr>
          <a:xfrm>
            <a:off x="1499647" y="2498431"/>
            <a:ext cx="9854153" cy="87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accent2">
                    <a:lumMod val="75000"/>
                  </a:schemeClr>
                </a:solidFill>
                <a:latin typeface="Times New Roman" panose="02020603050405020304" pitchFamily="18" charset="0"/>
                <a:cs typeface="Times New Roman" panose="02020603050405020304" pitchFamily="18" charset="0"/>
              </a:rPr>
              <a:t>European Telecommunications Standards Institute (ETSI) created the M2M Technical Committee in 2008. </a:t>
            </a:r>
            <a:endParaRPr lang="en-I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C75300D-28DD-A583-EA8A-9B54C3DE7485}"/>
              </a:ext>
            </a:extLst>
          </p:cNvPr>
          <p:cNvSpPr txBox="1">
            <a:spLocks/>
          </p:cNvSpPr>
          <p:nvPr/>
        </p:nvSpPr>
        <p:spPr>
          <a:xfrm>
            <a:off x="1499647" y="3535051"/>
            <a:ext cx="9854153" cy="13883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B050"/>
                </a:solidFill>
                <a:latin typeface="Times New Roman" panose="02020603050405020304" pitchFamily="18" charset="0"/>
                <a:cs typeface="Times New Roman" panose="02020603050405020304" pitchFamily="18" charset="0"/>
              </a:rPr>
              <a:t>The goal of this committee was to </a:t>
            </a:r>
          </a:p>
          <a:p>
            <a:pPr lvl="1" algn="just"/>
            <a:r>
              <a:rPr lang="en-US" sz="2800" dirty="0">
                <a:solidFill>
                  <a:srgbClr val="00B050"/>
                </a:solidFill>
                <a:latin typeface="Times New Roman" panose="02020603050405020304" pitchFamily="18" charset="0"/>
                <a:cs typeface="Times New Roman" panose="02020603050405020304" pitchFamily="18" charset="0"/>
              </a:rPr>
              <a:t>create a common architecture that would help accelerate the adoption of M2M applications and devices.</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41B4BA7-6A3E-AC28-FC42-594C313CBF87}"/>
              </a:ext>
            </a:extLst>
          </p:cNvPr>
          <p:cNvSpPr txBox="1">
            <a:spLocks/>
          </p:cNvSpPr>
          <p:nvPr/>
        </p:nvSpPr>
        <p:spPr>
          <a:xfrm>
            <a:off x="1499647" y="5152959"/>
            <a:ext cx="9854153" cy="1087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In 2012 launched oneM2M as a global initiative designed to promote efficient M2M communication systems and IoT. </a:t>
            </a: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46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45F9A-4FF3-7325-8C5C-13B10717B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4A82-7AEA-A160-F35F-3C45236D41FA}"/>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3" name="Content Placeholder 2">
            <a:extLst>
              <a:ext uri="{FF2B5EF4-FFF2-40B4-BE49-F238E27FC236}">
                <a16:creationId xmlns:a16="http://schemas.microsoft.com/office/drawing/2014/main" id="{49903A5C-966A-A789-A8FC-788B71D3DFF5}"/>
              </a:ext>
            </a:extLst>
          </p:cNvPr>
          <p:cNvSpPr>
            <a:spLocks noGrp="1"/>
          </p:cNvSpPr>
          <p:nvPr>
            <p:ph idx="1"/>
          </p:nvPr>
        </p:nvSpPr>
        <p:spPr>
          <a:xfrm>
            <a:off x="838200" y="1825625"/>
            <a:ext cx="10515600" cy="537869"/>
          </a:xfrm>
        </p:spPr>
        <p:txBody>
          <a:bodyPr/>
          <a:lstStyle/>
          <a:p>
            <a:pPr algn="just"/>
            <a:r>
              <a:rPr lang="en-US" dirty="0">
                <a:solidFill>
                  <a:schemeClr val="accent1"/>
                </a:solidFill>
                <a:latin typeface="Times New Roman" panose="02020603050405020304" pitchFamily="18" charset="0"/>
                <a:cs typeface="Times New Roman" panose="02020603050405020304" pitchFamily="18" charset="0"/>
              </a:rPr>
              <a:t>THE ONEM2M IOT STANDARDIZED ARCHITECTURE </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CED5962-D636-0B39-FB25-18D23A15E025}"/>
              </a:ext>
            </a:extLst>
          </p:cNvPr>
          <p:cNvSpPr txBox="1">
            <a:spLocks/>
          </p:cNvSpPr>
          <p:nvPr/>
        </p:nvSpPr>
        <p:spPr>
          <a:xfrm>
            <a:off x="1499647" y="2498431"/>
            <a:ext cx="9854153" cy="87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8000"/>
                </a:solidFill>
                <a:latin typeface="Times New Roman" panose="02020603050405020304" pitchFamily="18" charset="0"/>
                <a:cs typeface="Times New Roman" panose="02020603050405020304" pitchFamily="18" charset="0"/>
              </a:rPr>
              <a:t>create a common services layer, which can be readily embedded in field devices to allow communication with application servers. </a:t>
            </a:r>
            <a:endParaRPr lang="en-IN" dirty="0">
              <a:solidFill>
                <a:srgbClr val="008000"/>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F1697A61-3EB3-17A0-5BBD-B772221101F7}"/>
              </a:ext>
            </a:extLst>
          </p:cNvPr>
          <p:cNvSpPr txBox="1">
            <a:spLocks/>
          </p:cNvSpPr>
          <p:nvPr/>
        </p:nvSpPr>
        <p:spPr>
          <a:xfrm>
            <a:off x="1499647" y="3535051"/>
            <a:ext cx="9854153" cy="13883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0000"/>
                </a:solidFill>
                <a:latin typeface="Times New Roman" panose="02020603050405020304" pitchFamily="18" charset="0"/>
                <a:cs typeface="Times New Roman" panose="02020603050405020304" pitchFamily="18" charset="0"/>
              </a:rPr>
              <a:t>One of the greatest challenges in designing an IoT architecture is dealing with the heterogeneity of devices, software, and access methods. </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C96B2BF2-0C55-308B-43D2-EF2967C52670}"/>
              </a:ext>
            </a:extLst>
          </p:cNvPr>
          <p:cNvSpPr txBox="1">
            <a:spLocks/>
          </p:cNvSpPr>
          <p:nvPr/>
        </p:nvSpPr>
        <p:spPr>
          <a:xfrm>
            <a:off x="1499647" y="4923425"/>
            <a:ext cx="9854153" cy="12569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The oneM2M architecture divides IoT functions into three major domains: the application layer, the services layer, and the network layer. </a:t>
            </a: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41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0603F-778D-094C-4E7B-C7E8618DB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84BFAA-F7C7-386D-2F4F-82625B8FB485}"/>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Unit 1</a:t>
            </a:r>
          </a:p>
        </p:txBody>
      </p:sp>
      <p:graphicFrame>
        <p:nvGraphicFramePr>
          <p:cNvPr id="16" name="Table 15">
            <a:extLst>
              <a:ext uri="{FF2B5EF4-FFF2-40B4-BE49-F238E27FC236}">
                <a16:creationId xmlns:a16="http://schemas.microsoft.com/office/drawing/2014/main" id="{0F7CD175-0A3F-CDA6-8257-C39E08DE8539}"/>
              </a:ext>
            </a:extLst>
          </p:cNvPr>
          <p:cNvGraphicFramePr>
            <a:graphicFrameLocks noGrp="1"/>
          </p:cNvGraphicFramePr>
          <p:nvPr>
            <p:extLst>
              <p:ext uri="{D42A27DB-BD31-4B8C-83A1-F6EECF244321}">
                <p14:modId xmlns:p14="http://schemas.microsoft.com/office/powerpoint/2010/main" val="3162575192"/>
              </p:ext>
            </p:extLst>
          </p:nvPr>
        </p:nvGraphicFramePr>
        <p:xfrm>
          <a:off x="1206367" y="1938245"/>
          <a:ext cx="10147433" cy="3298449"/>
        </p:xfrm>
        <a:graphic>
          <a:graphicData uri="http://schemas.openxmlformats.org/drawingml/2006/table">
            <a:tbl>
              <a:tblPr firstRow="1" bandRow="1">
                <a:tableStyleId>{5C22544A-7EE6-4342-B048-85BDC9FD1C3A}</a:tableStyleId>
              </a:tblPr>
              <a:tblGrid>
                <a:gridCol w="1182541">
                  <a:extLst>
                    <a:ext uri="{9D8B030D-6E8A-4147-A177-3AD203B41FA5}">
                      <a16:colId xmlns:a16="http://schemas.microsoft.com/office/drawing/2014/main" val="3655342299"/>
                    </a:ext>
                  </a:extLst>
                </a:gridCol>
                <a:gridCol w="7748833">
                  <a:extLst>
                    <a:ext uri="{9D8B030D-6E8A-4147-A177-3AD203B41FA5}">
                      <a16:colId xmlns:a16="http://schemas.microsoft.com/office/drawing/2014/main" val="1263704228"/>
                    </a:ext>
                  </a:extLst>
                </a:gridCol>
                <a:gridCol w="1216059">
                  <a:extLst>
                    <a:ext uri="{9D8B030D-6E8A-4147-A177-3AD203B41FA5}">
                      <a16:colId xmlns:a16="http://schemas.microsoft.com/office/drawing/2014/main" val="3842286553"/>
                    </a:ext>
                  </a:extLst>
                </a:gridCol>
              </a:tblGrid>
              <a:tr h="1012449">
                <a:tc>
                  <a:txBody>
                    <a:bodyPr/>
                    <a:lstStyle/>
                    <a:p>
                      <a:r>
                        <a:rPr lang="en-US" sz="2400" dirty="0">
                          <a:latin typeface="Times New Roman" panose="02020603050405020304" pitchFamily="18" charset="0"/>
                          <a:cs typeface="Times New Roman" panose="02020603050405020304" pitchFamily="18" charset="0"/>
                        </a:rPr>
                        <a:t>Unit No.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Course Content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No. of Hours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Introduction: What is IoT, Genesis of IoT, IoT and Digitization, IoT Impact, Convergence of IT and IoT, IoT Challenges, IoT Network Architecture and Design, Drivers Behind New Network Architectures, Comparing IoT Architectures, A Simplified IoT Architecture, The Core IoT Functional Stack, IoT Data Management and Compute Stack.</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1478394814"/>
                  </a:ext>
                </a:extLst>
              </a:tr>
            </a:tbl>
          </a:graphicData>
        </a:graphic>
      </p:graphicFrame>
    </p:spTree>
    <p:extLst>
      <p:ext uri="{BB962C8B-B14F-4D97-AF65-F5344CB8AC3E}">
        <p14:creationId xmlns:p14="http://schemas.microsoft.com/office/powerpoint/2010/main" val="1696747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19F7C-0F53-3FC7-B98F-A40ED28F9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BD86A-8943-7DF9-CC81-29176AE8A6C6}"/>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pic>
        <p:nvPicPr>
          <p:cNvPr id="10" name="Picture 9">
            <a:extLst>
              <a:ext uri="{FF2B5EF4-FFF2-40B4-BE49-F238E27FC236}">
                <a16:creationId xmlns:a16="http://schemas.microsoft.com/office/drawing/2014/main" id="{26DAA9FA-BA54-89C5-048B-E53545C9534D}"/>
              </a:ext>
            </a:extLst>
          </p:cNvPr>
          <p:cNvPicPr>
            <a:picLocks noChangeAspect="1"/>
          </p:cNvPicPr>
          <p:nvPr/>
        </p:nvPicPr>
        <p:blipFill>
          <a:blip r:embed="rId2"/>
          <a:stretch>
            <a:fillRect/>
          </a:stretch>
        </p:blipFill>
        <p:spPr>
          <a:xfrm>
            <a:off x="437167" y="1484917"/>
            <a:ext cx="10729615" cy="4859321"/>
          </a:xfrm>
          <a:prstGeom prst="rect">
            <a:avLst/>
          </a:prstGeom>
        </p:spPr>
      </p:pic>
      <p:sp>
        <p:nvSpPr>
          <p:cNvPr id="11" name="TextBox 10">
            <a:extLst>
              <a:ext uri="{FF2B5EF4-FFF2-40B4-BE49-F238E27FC236}">
                <a16:creationId xmlns:a16="http://schemas.microsoft.com/office/drawing/2014/main" id="{6C9C98DE-2C05-219B-3F64-357C7835BCE1}"/>
              </a:ext>
            </a:extLst>
          </p:cNvPr>
          <p:cNvSpPr txBox="1"/>
          <p:nvPr/>
        </p:nvSpPr>
        <p:spPr>
          <a:xfrm>
            <a:off x="2479249" y="6344238"/>
            <a:ext cx="7400042" cy="430887"/>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Fig: </a:t>
            </a:r>
            <a:r>
              <a:rPr lang="en-IN" sz="2200" dirty="0">
                <a:solidFill>
                  <a:srgbClr val="FF0000"/>
                </a:solidFill>
                <a:latin typeface="Times New Roman" panose="02020603050405020304" pitchFamily="18" charset="0"/>
                <a:cs typeface="Times New Roman" panose="02020603050405020304" pitchFamily="18" charset="0"/>
              </a:rPr>
              <a:t>The Main Elements of the oneM2M IoT Architecture</a:t>
            </a:r>
          </a:p>
        </p:txBody>
      </p:sp>
    </p:spTree>
    <p:extLst>
      <p:ext uri="{BB962C8B-B14F-4D97-AF65-F5344CB8AC3E}">
        <p14:creationId xmlns:p14="http://schemas.microsoft.com/office/powerpoint/2010/main" val="351136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B37B8-6EC2-C99C-DC25-D82AF13B9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0EAC0-151C-AE51-EA83-5D1EE2BAC390}"/>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3FF26B20-075C-CBA4-CB33-64B66F7B4049}"/>
              </a:ext>
            </a:extLst>
          </p:cNvPr>
          <p:cNvSpPr txBox="1">
            <a:spLocks/>
          </p:cNvSpPr>
          <p:nvPr/>
        </p:nvSpPr>
        <p:spPr>
          <a:xfrm>
            <a:off x="1367672" y="2587331"/>
            <a:ext cx="9854153"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7030A0"/>
                </a:solidFill>
                <a:latin typeface="Times New Roman" panose="02020603050405020304" pitchFamily="18" charset="0"/>
                <a:cs typeface="Times New Roman" panose="02020603050405020304" pitchFamily="18" charset="0"/>
              </a:rPr>
              <a:t>The oneM2M architecture gives major attention to connectivity between applications, devices and their applications.</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A05245A-DA89-E511-64C1-B61C034B5E01}"/>
              </a:ext>
            </a:extLst>
          </p:cNvPr>
          <p:cNvSpPr txBox="1">
            <a:spLocks/>
          </p:cNvSpPr>
          <p:nvPr/>
        </p:nvSpPr>
        <p:spPr>
          <a:xfrm>
            <a:off x="1367672" y="4210279"/>
            <a:ext cx="9854153" cy="1087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8000"/>
                </a:solidFill>
                <a:latin typeface="Times New Roman" panose="02020603050405020304" pitchFamily="18" charset="0"/>
                <a:cs typeface="Times New Roman" panose="02020603050405020304" pitchFamily="18" charset="0"/>
              </a:rPr>
              <a:t>This domain includes the application-layer protocols and attempts to standardize API definitions for interaction with business intelligence (BI) systems. </a:t>
            </a:r>
            <a:endParaRPr lang="en-IN" dirty="0">
              <a:solidFill>
                <a:srgbClr val="00800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011B1415-7DCE-0F1B-C2D7-F2C7F3D6EA7D}"/>
              </a:ext>
            </a:extLst>
          </p:cNvPr>
          <p:cNvSpPr txBox="1">
            <a:spLocks/>
          </p:cNvSpPr>
          <p:nvPr/>
        </p:nvSpPr>
        <p:spPr>
          <a:xfrm>
            <a:off x="706225" y="1690688"/>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accent1"/>
                </a:solidFill>
                <a:latin typeface="Times New Roman" panose="02020603050405020304" pitchFamily="18" charset="0"/>
                <a:cs typeface="Times New Roman" panose="02020603050405020304" pitchFamily="18" charset="0"/>
              </a:rPr>
              <a:t>Application Layer</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98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A00B-0ACA-AD13-CFC5-AE694ED59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DF80F-16E7-2EA9-8706-88517412BD13}"/>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E8A1F644-80A4-3C32-83CF-5AC374FC45AF}"/>
              </a:ext>
            </a:extLst>
          </p:cNvPr>
          <p:cNvSpPr txBox="1">
            <a:spLocks/>
          </p:cNvSpPr>
          <p:nvPr/>
        </p:nvSpPr>
        <p:spPr>
          <a:xfrm>
            <a:off x="1575061" y="2498431"/>
            <a:ext cx="9778739"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This layer is shown as a horizontal framework across the vertical industry applications.</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5BD0899-6B2F-18A2-9D1C-23C677753E0E}"/>
              </a:ext>
            </a:extLst>
          </p:cNvPr>
          <p:cNvSpPr txBox="1">
            <a:spLocks/>
          </p:cNvSpPr>
          <p:nvPr/>
        </p:nvSpPr>
        <p:spPr>
          <a:xfrm>
            <a:off x="1575061" y="3864449"/>
            <a:ext cx="9778739" cy="1351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At this layer, horizontal modules include the physical network that the IoT applications run on, the underlying management protocols, and the hardware.</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8EEEA14-2086-9740-F683-9A750AA9ED51}"/>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accent1"/>
                </a:solidFill>
                <a:latin typeface="Times New Roman" panose="02020603050405020304" pitchFamily="18" charset="0"/>
                <a:cs typeface="Times New Roman" panose="02020603050405020304" pitchFamily="18" charset="0"/>
              </a:rPr>
              <a:t>Session Layer</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4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BE43-BE39-09BC-411E-5115F0FCF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97A10-B859-5727-98E4-01DCBC04707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1005ADEF-3B83-F1E5-D9DC-A011C32DBF19}"/>
              </a:ext>
            </a:extLst>
          </p:cNvPr>
          <p:cNvSpPr txBox="1">
            <a:spLocks/>
          </p:cNvSpPr>
          <p:nvPr/>
        </p:nvSpPr>
        <p:spPr>
          <a:xfrm>
            <a:off x="1575061" y="2498431"/>
            <a:ext cx="9778739"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8000"/>
                </a:solidFill>
                <a:latin typeface="Times New Roman" panose="02020603050405020304" pitchFamily="18" charset="0"/>
                <a:cs typeface="Times New Roman" panose="02020603050405020304" pitchFamily="18" charset="0"/>
              </a:rPr>
              <a:t>This is the communication domain for the IoT devices and endpoints.</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7F2335E0-F2B2-EAE3-31CD-BA3691226D69}"/>
              </a:ext>
            </a:extLst>
          </p:cNvPr>
          <p:cNvSpPr txBox="1">
            <a:spLocks/>
          </p:cNvSpPr>
          <p:nvPr/>
        </p:nvSpPr>
        <p:spPr>
          <a:xfrm>
            <a:off x="1575061" y="3501730"/>
            <a:ext cx="9778739"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It includes the devices themselves and the communications network that links them.</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9EDD268-6003-2826-773C-94AA757CA83A}"/>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accent1"/>
                </a:solidFill>
                <a:latin typeface="Times New Roman" panose="02020603050405020304" pitchFamily="18" charset="0"/>
                <a:cs typeface="Times New Roman" panose="02020603050405020304" pitchFamily="18" charset="0"/>
              </a:rPr>
              <a:t>Network Layer</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B1013A-D7CE-8F29-4367-BBB43CE6CD58}"/>
              </a:ext>
            </a:extLst>
          </p:cNvPr>
          <p:cNvSpPr txBox="1">
            <a:spLocks/>
          </p:cNvSpPr>
          <p:nvPr/>
        </p:nvSpPr>
        <p:spPr>
          <a:xfrm>
            <a:off x="1575060" y="4505028"/>
            <a:ext cx="9778739" cy="126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5050"/>
                </a:solidFill>
                <a:latin typeface="Times New Roman" panose="02020603050405020304" pitchFamily="18" charset="0"/>
                <a:cs typeface="Times New Roman" panose="02020603050405020304" pitchFamily="18" charset="0"/>
              </a:rPr>
              <a:t>The communications infrastructure include wireless mesh technologies, such as IEEE 802.15.4, and wireless point-to-multipoint systems, such as IEEE 801.11</a:t>
            </a:r>
            <a:endParaRPr lang="en-IN" dirty="0">
              <a:solidFill>
                <a:srgbClr val="FF505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212C5B8E-B503-4B39-0B39-B66F640D1F1E}"/>
              </a:ext>
            </a:extLst>
          </p:cNvPr>
          <p:cNvSpPr txBox="1">
            <a:spLocks/>
          </p:cNvSpPr>
          <p:nvPr/>
        </p:nvSpPr>
        <p:spPr>
          <a:xfrm>
            <a:off x="1575060" y="5914661"/>
            <a:ext cx="9778739"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8000"/>
                </a:solidFill>
                <a:latin typeface="Times New Roman" panose="02020603050405020304" pitchFamily="18" charset="0"/>
                <a:cs typeface="Times New Roman" panose="02020603050405020304" pitchFamily="18" charset="0"/>
              </a:rPr>
              <a:t>Also included are wired device connections, such as IEEE 1901 power line communications. </a:t>
            </a:r>
            <a:endParaRPr lang="en-IN"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08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7788-0DB6-2CA5-6DB5-6C6FB097E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2583B-51F1-284F-8225-CECEA805A954}"/>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3" name="Content Placeholder 2">
            <a:extLst>
              <a:ext uri="{FF2B5EF4-FFF2-40B4-BE49-F238E27FC236}">
                <a16:creationId xmlns:a16="http://schemas.microsoft.com/office/drawing/2014/main" id="{E21541EB-1455-3A4B-63AF-EAFE75F7C2A8}"/>
              </a:ext>
            </a:extLst>
          </p:cNvPr>
          <p:cNvSpPr>
            <a:spLocks noGrp="1"/>
          </p:cNvSpPr>
          <p:nvPr>
            <p:ph idx="1"/>
          </p:nvPr>
        </p:nvSpPr>
        <p:spPr>
          <a:xfrm>
            <a:off x="838200" y="1825625"/>
            <a:ext cx="10515600" cy="823307"/>
          </a:xfrm>
        </p:spPr>
        <p:txBody>
          <a:bodyPr>
            <a:noAutofit/>
          </a:bodyPr>
          <a:lstStyle/>
          <a:p>
            <a:pPr algn="just"/>
            <a:r>
              <a:rPr lang="en-US" dirty="0">
                <a:solidFill>
                  <a:srgbClr val="FF5050"/>
                </a:solidFill>
                <a:latin typeface="Times New Roman" panose="02020603050405020304" pitchFamily="18" charset="0"/>
                <a:cs typeface="Times New Roman" panose="02020603050405020304" pitchFamily="18" charset="0"/>
              </a:rPr>
              <a:t>THE IOT WORLD FORUM (IOTWF) STANDARDIZED ARCHITECTURE </a:t>
            </a:r>
            <a:endParaRPr lang="en-IN" dirty="0">
              <a:solidFill>
                <a:srgbClr val="FF505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E0DC5D26-5ECE-04F6-AB1D-28382E3368E3}"/>
              </a:ext>
            </a:extLst>
          </p:cNvPr>
          <p:cNvSpPr txBox="1">
            <a:spLocks/>
          </p:cNvSpPr>
          <p:nvPr/>
        </p:nvSpPr>
        <p:spPr>
          <a:xfrm>
            <a:off x="1499644" y="2989269"/>
            <a:ext cx="9854153" cy="126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In 2014 the </a:t>
            </a:r>
            <a:r>
              <a:rPr lang="en-US" dirty="0" err="1">
                <a:solidFill>
                  <a:srgbClr val="C00000"/>
                </a:solidFill>
                <a:latin typeface="Times New Roman" panose="02020603050405020304" pitchFamily="18" charset="0"/>
                <a:cs typeface="Times New Roman" panose="02020603050405020304" pitchFamily="18" charset="0"/>
              </a:rPr>
              <a:t>IoTWF</a:t>
            </a:r>
            <a:r>
              <a:rPr lang="en-US" dirty="0">
                <a:solidFill>
                  <a:srgbClr val="C00000"/>
                </a:solidFill>
                <a:latin typeface="Times New Roman" panose="02020603050405020304" pitchFamily="18" charset="0"/>
                <a:cs typeface="Times New Roman" panose="02020603050405020304" pitchFamily="18" charset="0"/>
              </a:rPr>
              <a:t> architectural committee (led by Cisco, IBM, Rockwell Automation, and others) published a seven layer IoT architectural reference model. </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235E50B-3106-3ED7-FF9C-E03E93AFA2F6}"/>
              </a:ext>
            </a:extLst>
          </p:cNvPr>
          <p:cNvSpPr txBox="1">
            <a:spLocks/>
          </p:cNvSpPr>
          <p:nvPr/>
        </p:nvSpPr>
        <p:spPr>
          <a:xfrm>
            <a:off x="1499644" y="4597577"/>
            <a:ext cx="9854153" cy="56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B050"/>
                </a:solidFill>
                <a:latin typeface="Times New Roman" panose="02020603050405020304" pitchFamily="18" charset="0"/>
                <a:cs typeface="Times New Roman" panose="02020603050405020304" pitchFamily="18" charset="0"/>
              </a:rPr>
              <a:t>visualizing IoT from a technical perspective. </a:t>
            </a:r>
            <a:endParaRPr lang="en-IN" dirty="0">
              <a:solidFill>
                <a:srgbClr val="00B05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CB50138-EE61-3494-0234-B618572CF50D}"/>
              </a:ext>
            </a:extLst>
          </p:cNvPr>
          <p:cNvSpPr txBox="1">
            <a:spLocks/>
          </p:cNvSpPr>
          <p:nvPr/>
        </p:nvSpPr>
        <p:spPr>
          <a:xfrm>
            <a:off x="1499644" y="5505995"/>
            <a:ext cx="9854153" cy="8946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9900FF"/>
                </a:solidFill>
                <a:latin typeface="Times New Roman" panose="02020603050405020304" pitchFamily="18" charset="0"/>
                <a:cs typeface="Times New Roman" panose="02020603050405020304" pitchFamily="18" charset="0"/>
              </a:rPr>
              <a:t>Each of the seven layers is broken down into specific functions, and security encompasses the entire model.</a:t>
            </a:r>
            <a:endParaRPr lang="en-IN"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02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F8BCC-DDFD-4E17-B69F-6EF9DF52E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F8E7F-32D3-3DED-E664-90E6F38DACD0}"/>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pic>
        <p:nvPicPr>
          <p:cNvPr id="1026" name="Picture 2" descr="IoT World Forum Reference Model | Download Scientific Diagram">
            <a:extLst>
              <a:ext uri="{FF2B5EF4-FFF2-40B4-BE49-F238E27FC236}">
                <a16:creationId xmlns:a16="http://schemas.microsoft.com/office/drawing/2014/main" id="{0444B2B1-BE48-AED7-BDD5-DF1709C38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18" y="1454040"/>
            <a:ext cx="8219510" cy="49062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9E4A89F-3534-8CA3-4CAC-BCA9ACEDEE22}"/>
              </a:ext>
            </a:extLst>
          </p:cNvPr>
          <p:cNvSpPr txBox="1"/>
          <p:nvPr/>
        </p:nvSpPr>
        <p:spPr>
          <a:xfrm>
            <a:off x="2874267" y="6457890"/>
            <a:ext cx="686362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a:t>
            </a:r>
            <a:r>
              <a:rPr lang="en-US" sz="2000" dirty="0">
                <a:latin typeface="Times New Roman" panose="02020603050405020304" pitchFamily="18" charset="0"/>
                <a:cs typeface="Times New Roman" panose="02020603050405020304" pitchFamily="18" charset="0"/>
              </a:rPr>
              <a:t> </a:t>
            </a:r>
            <a:r>
              <a:rPr lang="en-US" sz="2000" dirty="0">
                <a:solidFill>
                  <a:srgbClr val="9900FF"/>
                </a:solidFill>
                <a:latin typeface="Times New Roman" panose="02020603050405020304" pitchFamily="18" charset="0"/>
                <a:cs typeface="Times New Roman" panose="02020603050405020304" pitchFamily="18" charset="0"/>
              </a:rPr>
              <a:t>IoT Reference Model Published by the IoT World Forum</a:t>
            </a:r>
            <a:endParaRPr lang="en-IN" sz="20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7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98E57-758C-D607-6EEA-5E082E682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AD25A-45C2-3AC8-B76B-C37FBDFBE67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CB8AFA07-052C-282F-68A9-6A3F849207A9}"/>
              </a:ext>
            </a:extLst>
          </p:cNvPr>
          <p:cNvSpPr txBox="1">
            <a:spLocks/>
          </p:cNvSpPr>
          <p:nvPr/>
        </p:nvSpPr>
        <p:spPr>
          <a:xfrm>
            <a:off x="1575061" y="2498431"/>
            <a:ext cx="9778739" cy="537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Decompose the IoT problem into smaller parts </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68A5100D-7FA7-759B-06C0-6BB74CAD93FA}"/>
              </a:ext>
            </a:extLst>
          </p:cNvPr>
          <p:cNvSpPr txBox="1">
            <a:spLocks/>
          </p:cNvSpPr>
          <p:nvPr/>
        </p:nvSpPr>
        <p:spPr>
          <a:xfrm>
            <a:off x="1575060" y="3181759"/>
            <a:ext cx="9778739"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9900FF"/>
                </a:solidFill>
                <a:latin typeface="Times New Roman" panose="02020603050405020304" pitchFamily="18" charset="0"/>
                <a:cs typeface="Times New Roman" panose="02020603050405020304" pitchFamily="18" charset="0"/>
              </a:rPr>
              <a:t>Identify different technologies at each layer and how they relate to one another</a:t>
            </a:r>
            <a:endParaRPr lang="en-IN" dirty="0">
              <a:solidFill>
                <a:srgbClr val="9900FF"/>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479BE97-8CD2-3BEA-C35E-C0B249A5972E}"/>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3399"/>
                </a:solidFill>
                <a:latin typeface="Times New Roman" panose="02020603050405020304" pitchFamily="18" charset="0"/>
                <a:cs typeface="Times New Roman" panose="02020603050405020304" pitchFamily="18" charset="0"/>
              </a:rPr>
              <a:t>Using this reference model, we are able to achieve the following: </a:t>
            </a:r>
            <a:endParaRPr lang="en-IN" dirty="0">
              <a:solidFill>
                <a:srgbClr val="FF339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FD208A-6D96-CF3E-3FEC-3C5FDA68E1E4}"/>
              </a:ext>
            </a:extLst>
          </p:cNvPr>
          <p:cNvSpPr txBox="1">
            <a:spLocks/>
          </p:cNvSpPr>
          <p:nvPr/>
        </p:nvSpPr>
        <p:spPr>
          <a:xfrm>
            <a:off x="1575059" y="4185058"/>
            <a:ext cx="9778739" cy="8578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7030A0"/>
                </a:solidFill>
                <a:latin typeface="Times New Roman" panose="02020603050405020304" pitchFamily="18" charset="0"/>
                <a:cs typeface="Times New Roman" panose="02020603050405020304" pitchFamily="18" charset="0"/>
              </a:rPr>
              <a:t>Define a system in which different parts can be provided by different vendors</a:t>
            </a:r>
            <a:endParaRPr lang="en-IN"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07B1EA3D-ED0E-976E-22C9-33B29BF63463}"/>
              </a:ext>
            </a:extLst>
          </p:cNvPr>
          <p:cNvSpPr txBox="1">
            <a:spLocks/>
          </p:cNvSpPr>
          <p:nvPr/>
        </p:nvSpPr>
        <p:spPr>
          <a:xfrm>
            <a:off x="1575059" y="5182984"/>
            <a:ext cx="9778739" cy="491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accent2">
                    <a:lumMod val="75000"/>
                  </a:schemeClr>
                </a:solidFill>
                <a:latin typeface="Times New Roman" panose="02020603050405020304" pitchFamily="18" charset="0"/>
                <a:cs typeface="Times New Roman" panose="02020603050405020304" pitchFamily="18" charset="0"/>
              </a:rPr>
              <a:t>Have a process of defining interfaces that leads to interoperability </a:t>
            </a:r>
            <a:endParaRPr lang="en-I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52A7889-4C29-0EF6-3AA0-B1A16BA38000}"/>
              </a:ext>
            </a:extLst>
          </p:cNvPr>
          <p:cNvSpPr txBox="1">
            <a:spLocks/>
          </p:cNvSpPr>
          <p:nvPr/>
        </p:nvSpPr>
        <p:spPr>
          <a:xfrm>
            <a:off x="1575058" y="5815021"/>
            <a:ext cx="9778739"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5050"/>
                </a:solidFill>
                <a:latin typeface="Times New Roman" panose="02020603050405020304" pitchFamily="18" charset="0"/>
                <a:cs typeface="Times New Roman" panose="02020603050405020304" pitchFamily="18" charset="0"/>
              </a:rPr>
              <a:t>Define a tiered security model that is enforced at the transition points between levels </a:t>
            </a:r>
            <a:endParaRPr lang="en-IN" dirty="0">
              <a:solidFill>
                <a:srgbClr val="FF5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300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3" grpId="0"/>
      <p:bldP spid="4"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A911-C2C5-0CF9-1632-D839132FF6FD}"/>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p>
        </p:txBody>
      </p:sp>
      <p:pic>
        <p:nvPicPr>
          <p:cNvPr id="2054" name="Picture 6" descr="180,983 Cartoon People Stock Photos, High-Res Pictures, and Images - Getty  Images | Cartoon people vector, Cartoon people business, Cartoon people  talking">
            <a:extLst>
              <a:ext uri="{FF2B5EF4-FFF2-40B4-BE49-F238E27FC236}">
                <a16:creationId xmlns:a16="http://schemas.microsoft.com/office/drawing/2014/main" id="{A17DC3E1-97B0-86A1-09E3-8F38BDB01C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456" b="49106"/>
          <a:stretch/>
        </p:blipFill>
        <p:spPr bwMode="auto">
          <a:xfrm>
            <a:off x="706618" y="2148134"/>
            <a:ext cx="10011658" cy="4309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266FB5-C9BC-6234-9F80-3242173157DF}"/>
              </a:ext>
            </a:extLst>
          </p:cNvPr>
          <p:cNvSpPr txBox="1"/>
          <p:nvPr/>
        </p:nvSpPr>
        <p:spPr>
          <a:xfrm>
            <a:off x="1473724" y="6231265"/>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a:t>
            </a:r>
          </a:p>
        </p:txBody>
      </p:sp>
      <p:sp>
        <p:nvSpPr>
          <p:cNvPr id="6" name="TextBox 5">
            <a:extLst>
              <a:ext uri="{FF2B5EF4-FFF2-40B4-BE49-F238E27FC236}">
                <a16:creationId xmlns:a16="http://schemas.microsoft.com/office/drawing/2014/main" id="{E27DA761-F2CE-9E2D-618E-F453EF98B2AB}"/>
              </a:ext>
            </a:extLst>
          </p:cNvPr>
          <p:cNvSpPr txBox="1"/>
          <p:nvPr/>
        </p:nvSpPr>
        <p:spPr>
          <a:xfrm>
            <a:off x="4276626" y="6174050"/>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3</a:t>
            </a:r>
          </a:p>
        </p:txBody>
      </p:sp>
      <p:sp>
        <p:nvSpPr>
          <p:cNvPr id="7" name="TextBox 6">
            <a:extLst>
              <a:ext uri="{FF2B5EF4-FFF2-40B4-BE49-F238E27FC236}">
                <a16:creationId xmlns:a16="http://schemas.microsoft.com/office/drawing/2014/main" id="{5AC90167-9B3D-F0F0-260D-70D326B287BE}"/>
              </a:ext>
            </a:extLst>
          </p:cNvPr>
          <p:cNvSpPr txBox="1"/>
          <p:nvPr/>
        </p:nvSpPr>
        <p:spPr>
          <a:xfrm>
            <a:off x="2875175" y="6218238"/>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2</a:t>
            </a:r>
          </a:p>
        </p:txBody>
      </p:sp>
      <p:sp>
        <p:nvSpPr>
          <p:cNvPr id="8" name="TextBox 7">
            <a:extLst>
              <a:ext uri="{FF2B5EF4-FFF2-40B4-BE49-F238E27FC236}">
                <a16:creationId xmlns:a16="http://schemas.microsoft.com/office/drawing/2014/main" id="{3657FCE0-F4AA-7E19-785D-313EE16213C0}"/>
              </a:ext>
            </a:extLst>
          </p:cNvPr>
          <p:cNvSpPr txBox="1"/>
          <p:nvPr/>
        </p:nvSpPr>
        <p:spPr>
          <a:xfrm>
            <a:off x="5696931" y="6228958"/>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4</a:t>
            </a:r>
          </a:p>
        </p:txBody>
      </p:sp>
      <p:sp>
        <p:nvSpPr>
          <p:cNvPr id="9" name="TextBox 8">
            <a:extLst>
              <a:ext uri="{FF2B5EF4-FFF2-40B4-BE49-F238E27FC236}">
                <a16:creationId xmlns:a16="http://schemas.microsoft.com/office/drawing/2014/main" id="{59B09D1B-5C4A-1BE6-A7B6-D71A7110ECE2}"/>
              </a:ext>
            </a:extLst>
          </p:cNvPr>
          <p:cNvSpPr txBox="1"/>
          <p:nvPr/>
        </p:nvSpPr>
        <p:spPr>
          <a:xfrm>
            <a:off x="7002935" y="6218238"/>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5</a:t>
            </a:r>
          </a:p>
        </p:txBody>
      </p:sp>
      <p:sp>
        <p:nvSpPr>
          <p:cNvPr id="11" name="TextBox 10">
            <a:extLst>
              <a:ext uri="{FF2B5EF4-FFF2-40B4-BE49-F238E27FC236}">
                <a16:creationId xmlns:a16="http://schemas.microsoft.com/office/drawing/2014/main" id="{7FE722A6-069A-BF40-7A9A-C263ED91816D}"/>
              </a:ext>
            </a:extLst>
          </p:cNvPr>
          <p:cNvSpPr txBox="1"/>
          <p:nvPr/>
        </p:nvSpPr>
        <p:spPr>
          <a:xfrm>
            <a:off x="8402425" y="6231265"/>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6</a:t>
            </a:r>
          </a:p>
        </p:txBody>
      </p:sp>
      <p:sp>
        <p:nvSpPr>
          <p:cNvPr id="12" name="TextBox 11">
            <a:extLst>
              <a:ext uri="{FF2B5EF4-FFF2-40B4-BE49-F238E27FC236}">
                <a16:creationId xmlns:a16="http://schemas.microsoft.com/office/drawing/2014/main" id="{3A9C6C3D-F3C8-C7AC-DA4D-92DE52D74491}"/>
              </a:ext>
            </a:extLst>
          </p:cNvPr>
          <p:cNvSpPr txBox="1"/>
          <p:nvPr/>
        </p:nvSpPr>
        <p:spPr>
          <a:xfrm>
            <a:off x="9803876" y="6218860"/>
            <a:ext cx="56560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86720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2,875,400+ Beautiful Home Interior Stock Photos, Pictures &amp; Royalty-Free  Images - iStock | Beautiful home interior no people, Beautiful home  interior design">
            <a:extLst>
              <a:ext uri="{FF2B5EF4-FFF2-40B4-BE49-F238E27FC236}">
                <a16:creationId xmlns:a16="http://schemas.microsoft.com/office/drawing/2014/main" id="{73D0A43B-0B4C-415E-3F84-3E14D2A18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2" y="907330"/>
            <a:ext cx="12104015" cy="504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907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F8FF8-7603-EDF4-B270-7939145D1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6A2B5-2A65-7EF4-50AF-5AC1AA01839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D2BC6D7C-72D7-A1A2-6180-753F8EA12508}"/>
              </a:ext>
            </a:extLst>
          </p:cNvPr>
          <p:cNvSpPr txBox="1">
            <a:spLocks/>
          </p:cNvSpPr>
          <p:nvPr/>
        </p:nvSpPr>
        <p:spPr>
          <a:xfrm>
            <a:off x="1575061" y="2498431"/>
            <a:ext cx="9778739" cy="537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This layer is home to the “things” in the Internet of Things </a:t>
            </a:r>
            <a:endParaRPr lang="en-IN" sz="2800" dirty="0">
              <a:solidFill>
                <a:srgbClr val="0070C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2A10EA1-0C85-6FF2-E009-C1746F157EA9}"/>
              </a:ext>
            </a:extLst>
          </p:cNvPr>
          <p:cNvSpPr txBox="1">
            <a:spLocks/>
          </p:cNvSpPr>
          <p:nvPr/>
        </p:nvSpPr>
        <p:spPr>
          <a:xfrm>
            <a:off x="2460397" y="3181759"/>
            <a:ext cx="8766928"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7C80"/>
                </a:solidFill>
                <a:latin typeface="Times New Roman" panose="02020603050405020304" pitchFamily="18" charset="0"/>
                <a:cs typeface="Times New Roman" panose="02020603050405020304" pitchFamily="18" charset="0"/>
              </a:rPr>
              <a:t>including the various endpoint devices and sensors that send and receive information.</a:t>
            </a:r>
            <a:endParaRPr lang="en-IN" dirty="0">
              <a:solidFill>
                <a:srgbClr val="FF7C8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B712115-001C-2E10-D24B-BFAD4D68609F}"/>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0000"/>
                </a:solidFill>
                <a:latin typeface="Times New Roman" panose="02020603050405020304" pitchFamily="18" charset="0"/>
                <a:cs typeface="Times New Roman" panose="02020603050405020304" pitchFamily="18" charset="0"/>
              </a:rPr>
              <a:t>Layer 1: Physical Devices and Controllers Layer</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EA1827-E88E-A1E5-B088-65B7411E9309}"/>
              </a:ext>
            </a:extLst>
          </p:cNvPr>
          <p:cNvSpPr txBox="1">
            <a:spLocks/>
          </p:cNvSpPr>
          <p:nvPr/>
        </p:nvSpPr>
        <p:spPr>
          <a:xfrm>
            <a:off x="1575059" y="4185058"/>
            <a:ext cx="9778739" cy="8578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0000"/>
                </a:solidFill>
                <a:latin typeface="Times New Roman" panose="02020603050405020304" pitchFamily="18" charset="0"/>
                <a:cs typeface="Times New Roman" panose="02020603050405020304" pitchFamily="18" charset="0"/>
              </a:rPr>
              <a:t>The size of these “things” can range from almost microscopic sensors to giant machines in a factory. </a:t>
            </a:r>
            <a:endParaRPr lang="en-I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1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F863-45C8-C162-403D-5BF5CDFCA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BC5977-2EC6-FA78-36D7-66DBC62A7E4F}"/>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Unit 2</a:t>
            </a:r>
          </a:p>
        </p:txBody>
      </p:sp>
      <p:graphicFrame>
        <p:nvGraphicFramePr>
          <p:cNvPr id="16" name="Table 15">
            <a:extLst>
              <a:ext uri="{FF2B5EF4-FFF2-40B4-BE49-F238E27FC236}">
                <a16:creationId xmlns:a16="http://schemas.microsoft.com/office/drawing/2014/main" id="{228994FB-A323-AF55-A945-F0CB530E754D}"/>
              </a:ext>
            </a:extLst>
          </p:cNvPr>
          <p:cNvGraphicFramePr>
            <a:graphicFrameLocks noGrp="1"/>
          </p:cNvGraphicFramePr>
          <p:nvPr>
            <p:extLst>
              <p:ext uri="{D42A27DB-BD31-4B8C-83A1-F6EECF244321}">
                <p14:modId xmlns:p14="http://schemas.microsoft.com/office/powerpoint/2010/main" val="2509154652"/>
              </p:ext>
            </p:extLst>
          </p:nvPr>
        </p:nvGraphicFramePr>
        <p:xfrm>
          <a:off x="1206367" y="1938245"/>
          <a:ext cx="10147433" cy="2566929"/>
        </p:xfrm>
        <a:graphic>
          <a:graphicData uri="http://schemas.openxmlformats.org/drawingml/2006/table">
            <a:tbl>
              <a:tblPr firstRow="1" bandRow="1">
                <a:tableStyleId>{5C22544A-7EE6-4342-B048-85BDC9FD1C3A}</a:tableStyleId>
              </a:tblPr>
              <a:tblGrid>
                <a:gridCol w="1182541">
                  <a:extLst>
                    <a:ext uri="{9D8B030D-6E8A-4147-A177-3AD203B41FA5}">
                      <a16:colId xmlns:a16="http://schemas.microsoft.com/office/drawing/2014/main" val="3655342299"/>
                    </a:ext>
                  </a:extLst>
                </a:gridCol>
                <a:gridCol w="7748833">
                  <a:extLst>
                    <a:ext uri="{9D8B030D-6E8A-4147-A177-3AD203B41FA5}">
                      <a16:colId xmlns:a16="http://schemas.microsoft.com/office/drawing/2014/main" val="1263704228"/>
                    </a:ext>
                  </a:extLst>
                </a:gridCol>
                <a:gridCol w="1216059">
                  <a:extLst>
                    <a:ext uri="{9D8B030D-6E8A-4147-A177-3AD203B41FA5}">
                      <a16:colId xmlns:a16="http://schemas.microsoft.com/office/drawing/2014/main" val="3842286553"/>
                    </a:ext>
                  </a:extLst>
                </a:gridCol>
              </a:tblGrid>
              <a:tr h="1012449">
                <a:tc>
                  <a:txBody>
                    <a:bodyPr/>
                    <a:lstStyle/>
                    <a:p>
                      <a:r>
                        <a:rPr lang="en-US" sz="2400" dirty="0">
                          <a:latin typeface="Times New Roman" panose="02020603050405020304" pitchFamily="18" charset="0"/>
                          <a:cs typeface="Times New Roman" panose="02020603050405020304" pitchFamily="18" charset="0"/>
                        </a:rPr>
                        <a:t>Unit No.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Course Content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No. of Hours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pPr algn="ct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Smart Objects: The ―Things‖ in IoT, Sensors, Actuators, and Smart Objects, Sensor Networks, Connecting Smart Objects, Communications Criteria, IoT Access Technologies (IEEE 802.15.4).</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1478394814"/>
                  </a:ext>
                </a:extLst>
              </a:tr>
            </a:tbl>
          </a:graphicData>
        </a:graphic>
      </p:graphicFrame>
    </p:spTree>
    <p:extLst>
      <p:ext uri="{BB962C8B-B14F-4D97-AF65-F5344CB8AC3E}">
        <p14:creationId xmlns:p14="http://schemas.microsoft.com/office/powerpoint/2010/main" val="4249710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93D59-0223-49FA-D69F-77B800440E55}"/>
            </a:ext>
          </a:extLst>
        </p:cNvPr>
        <p:cNvGrpSpPr/>
        <p:nvPr/>
      </p:nvGrpSpPr>
      <p:grpSpPr>
        <a:xfrm>
          <a:off x="0" y="0"/>
          <a:ext cx="0" cy="0"/>
          <a:chOff x="0" y="0"/>
          <a:chExt cx="0" cy="0"/>
        </a:xfrm>
      </p:grpSpPr>
      <p:pic>
        <p:nvPicPr>
          <p:cNvPr id="1028" name="Picture 4" descr="999+ Office Interior Pictures ...">
            <a:extLst>
              <a:ext uri="{FF2B5EF4-FFF2-40B4-BE49-F238E27FC236}">
                <a16:creationId xmlns:a16="http://schemas.microsoft.com/office/drawing/2014/main" id="{A6D260D5-5B5C-1284-4220-59C281807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697" y="629677"/>
            <a:ext cx="7242291" cy="481941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47489C4-F407-D138-12D1-6D56FA162F8B}"/>
              </a:ext>
            </a:extLst>
          </p:cNvPr>
          <p:cNvSpPr txBox="1">
            <a:spLocks/>
          </p:cNvSpPr>
          <p:nvPr/>
        </p:nvSpPr>
        <p:spPr>
          <a:xfrm>
            <a:off x="1206630" y="5761695"/>
            <a:ext cx="9778739" cy="8578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accent2">
                    <a:lumMod val="75000"/>
                  </a:schemeClr>
                </a:solidFill>
                <a:latin typeface="Times New Roman" panose="02020603050405020304" pitchFamily="18" charset="0"/>
                <a:cs typeface="Times New Roman" panose="02020603050405020304" pitchFamily="18" charset="0"/>
              </a:rPr>
              <a:t>Their primary function is generating data and being capable of being queried and/or controlled over a network. </a:t>
            </a:r>
            <a:endParaRPr lang="en-IN"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64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1AB7-D179-A7EB-ED96-F83BF15C4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1BF49-C902-CEA5-8BE7-B4DED913C5D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p>
        </p:txBody>
      </p:sp>
      <p:pic>
        <p:nvPicPr>
          <p:cNvPr id="2054" name="Picture 6" descr="180,983 Cartoon People Stock Photos, High-Res Pictures, and Images - Getty  Images | Cartoon people vector, Cartoon people business, Cartoon people  talking">
            <a:extLst>
              <a:ext uri="{FF2B5EF4-FFF2-40B4-BE49-F238E27FC236}">
                <a16:creationId xmlns:a16="http://schemas.microsoft.com/office/drawing/2014/main" id="{B7BD4430-7559-E4EE-966B-EBA5961DC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456" b="49106"/>
          <a:stretch/>
        </p:blipFill>
        <p:spPr bwMode="auto">
          <a:xfrm>
            <a:off x="706618" y="2148134"/>
            <a:ext cx="10011658" cy="430983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36E290B7-AFA8-C7A1-7508-2F8F37C30A82}"/>
              </a:ext>
            </a:extLst>
          </p:cNvPr>
          <p:cNvSpPr/>
          <p:nvPr/>
        </p:nvSpPr>
        <p:spPr>
          <a:xfrm>
            <a:off x="2215299" y="3930977"/>
            <a:ext cx="311085" cy="1885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763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678E3-F519-DFD6-3DF6-64378F110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F0597-6400-BCC5-B011-49F09DB75744}"/>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743551B3-F5DC-8DB9-C225-C44F551A4CF5}"/>
              </a:ext>
            </a:extLst>
          </p:cNvPr>
          <p:cNvSpPr txBox="1">
            <a:spLocks/>
          </p:cNvSpPr>
          <p:nvPr/>
        </p:nvSpPr>
        <p:spPr>
          <a:xfrm>
            <a:off x="1575061" y="2498431"/>
            <a:ext cx="9778739" cy="537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7C80"/>
                </a:solidFill>
                <a:latin typeface="Times New Roman" panose="02020603050405020304" pitchFamily="18" charset="0"/>
                <a:cs typeface="Times New Roman" panose="02020603050405020304" pitchFamily="18" charset="0"/>
              </a:rPr>
              <a:t>The focus is on connectivity.</a:t>
            </a:r>
            <a:endParaRPr lang="en-IN" sz="2800" dirty="0">
              <a:solidFill>
                <a:srgbClr val="FF7C8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2D42EB6-9A0F-D94F-11B0-E47166E1ECC4}"/>
              </a:ext>
            </a:extLst>
          </p:cNvPr>
          <p:cNvSpPr txBox="1">
            <a:spLocks/>
          </p:cNvSpPr>
          <p:nvPr/>
        </p:nvSpPr>
        <p:spPr>
          <a:xfrm>
            <a:off x="1575059" y="3181759"/>
            <a:ext cx="9652266" cy="85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B050"/>
                </a:solidFill>
                <a:latin typeface="Times New Roman" panose="02020603050405020304" pitchFamily="18" charset="0"/>
                <a:cs typeface="Times New Roman" panose="02020603050405020304" pitchFamily="18" charset="0"/>
              </a:rPr>
              <a:t>The most important function of this IoT layer is the reliable and timely transmission of data. </a:t>
            </a:r>
            <a:endParaRPr lang="en-IN" dirty="0">
              <a:solidFill>
                <a:srgbClr val="00B05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CB72CA-E206-0CE2-0673-AEB666790CE4}"/>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FF0000"/>
                </a:solidFill>
                <a:latin typeface="Times New Roman" panose="02020603050405020304" pitchFamily="18" charset="0"/>
                <a:cs typeface="Times New Roman" panose="02020603050405020304" pitchFamily="18" charset="0"/>
              </a:rPr>
              <a:t>Layer 2: Connectivity Layer</a:t>
            </a:r>
          </a:p>
        </p:txBody>
      </p:sp>
    </p:spTree>
    <p:extLst>
      <p:ext uri="{BB962C8B-B14F-4D97-AF65-F5344CB8AC3E}">
        <p14:creationId xmlns:p14="http://schemas.microsoft.com/office/powerpoint/2010/main" val="210803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DEE4-0FBA-8250-4878-2D8FE6F78628}"/>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p>
        </p:txBody>
      </p:sp>
      <p:pic>
        <p:nvPicPr>
          <p:cNvPr id="9" name="Picture 8">
            <a:extLst>
              <a:ext uri="{FF2B5EF4-FFF2-40B4-BE49-F238E27FC236}">
                <a16:creationId xmlns:a16="http://schemas.microsoft.com/office/drawing/2014/main" id="{14307E1B-C2A9-C842-0F9F-9B9C8CD0D626}"/>
              </a:ext>
            </a:extLst>
          </p:cNvPr>
          <p:cNvPicPr>
            <a:picLocks noChangeAspect="1"/>
          </p:cNvPicPr>
          <p:nvPr/>
        </p:nvPicPr>
        <p:blipFill>
          <a:blip r:embed="rId2"/>
          <a:srcRect l="1224" t="4183" r="3108"/>
          <a:stretch/>
        </p:blipFill>
        <p:spPr>
          <a:xfrm>
            <a:off x="1677185" y="1372127"/>
            <a:ext cx="9578419" cy="5120748"/>
          </a:xfrm>
          <a:prstGeom prst="rect">
            <a:avLst/>
          </a:prstGeom>
        </p:spPr>
      </p:pic>
      <p:sp>
        <p:nvSpPr>
          <p:cNvPr id="4" name="TextBox 3">
            <a:extLst>
              <a:ext uri="{FF2B5EF4-FFF2-40B4-BE49-F238E27FC236}">
                <a16:creationId xmlns:a16="http://schemas.microsoft.com/office/drawing/2014/main" id="{1D588BBD-EA23-EFA2-B861-E324B7A4C5E4}"/>
              </a:ext>
            </a:extLst>
          </p:cNvPr>
          <p:cNvSpPr txBox="1"/>
          <p:nvPr/>
        </p:nvSpPr>
        <p:spPr>
          <a:xfrm>
            <a:off x="2471394" y="6427113"/>
            <a:ext cx="7249212" cy="430887"/>
          </a:xfrm>
          <a:prstGeom prst="rect">
            <a:avLst/>
          </a:prstGeom>
          <a:noFill/>
        </p:spPr>
        <p:txBody>
          <a:bodyPr wrap="square" rtlCol="0">
            <a:spAutoFit/>
          </a:bodyPr>
          <a:lstStyle/>
          <a:p>
            <a:pPr algn="ctr"/>
            <a:r>
              <a:rPr lang="en-IN" sz="2200" b="1" dirty="0">
                <a:latin typeface="Times New Roman" panose="02020603050405020304" pitchFamily="18" charset="0"/>
                <a:cs typeface="Times New Roman" panose="02020603050405020304" pitchFamily="18" charset="0"/>
              </a:rPr>
              <a:t>Fig: </a:t>
            </a:r>
            <a:r>
              <a:rPr lang="en-IN" sz="2200" dirty="0">
                <a:solidFill>
                  <a:srgbClr val="00B050"/>
                </a:solidFill>
                <a:latin typeface="Times New Roman" panose="02020603050405020304" pitchFamily="18" charset="0"/>
                <a:cs typeface="Times New Roman" panose="02020603050405020304" pitchFamily="18" charset="0"/>
              </a:rPr>
              <a:t>IoT Reference Model Connectivity Layer Functions</a:t>
            </a:r>
          </a:p>
        </p:txBody>
      </p:sp>
    </p:spTree>
    <p:extLst>
      <p:ext uri="{BB962C8B-B14F-4D97-AF65-F5344CB8AC3E}">
        <p14:creationId xmlns:p14="http://schemas.microsoft.com/office/powerpoint/2010/main" val="23015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32014-72E9-764B-B92A-58683E2DD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B6871-25C6-CE11-6408-515E865E53D9}"/>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p>
        </p:txBody>
      </p:sp>
      <p:pic>
        <p:nvPicPr>
          <p:cNvPr id="2054" name="Picture 6" descr="180,983 Cartoon People Stock Photos, High-Res Pictures, and Images - Getty  Images | Cartoon people vector, Cartoon people business, Cartoon people  talking">
            <a:extLst>
              <a:ext uri="{FF2B5EF4-FFF2-40B4-BE49-F238E27FC236}">
                <a16:creationId xmlns:a16="http://schemas.microsoft.com/office/drawing/2014/main" id="{4D1F3B03-E6C3-E1AA-91F8-260CC8894B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456" b="49106"/>
          <a:stretch/>
        </p:blipFill>
        <p:spPr bwMode="auto">
          <a:xfrm>
            <a:off x="706618" y="2148134"/>
            <a:ext cx="10011658" cy="430983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A1D952C-E397-207E-8EBC-405E2B5CFEBE}"/>
              </a:ext>
            </a:extLst>
          </p:cNvPr>
          <p:cNvSpPr/>
          <p:nvPr/>
        </p:nvSpPr>
        <p:spPr>
          <a:xfrm>
            <a:off x="3582186" y="3855562"/>
            <a:ext cx="311085" cy="1885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7182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696E-1628-47D8-A6DB-13BD6DC95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9BDF8-07CA-C481-BC33-E1002EF0AC23}"/>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91019E43-9160-BEE2-17B7-217F42553044}"/>
              </a:ext>
            </a:extLst>
          </p:cNvPr>
          <p:cNvSpPr txBox="1">
            <a:spLocks/>
          </p:cNvSpPr>
          <p:nvPr/>
        </p:nvSpPr>
        <p:spPr>
          <a:xfrm>
            <a:off x="1575061" y="2498431"/>
            <a:ext cx="9778739" cy="537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5050"/>
                </a:solidFill>
                <a:latin typeface="Times New Roman" panose="02020603050405020304" pitchFamily="18" charset="0"/>
                <a:cs typeface="Times New Roman" panose="02020603050405020304" pitchFamily="18" charset="0"/>
              </a:rPr>
              <a:t>Edge computing is often referred to as the “fog” layer</a:t>
            </a:r>
            <a:endParaRPr lang="en-IN" sz="2800" dirty="0">
              <a:solidFill>
                <a:srgbClr val="FF505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98F20B27-3C4C-20E6-E7C3-D96ACC9D4C16}"/>
              </a:ext>
            </a:extLst>
          </p:cNvPr>
          <p:cNvSpPr txBox="1">
            <a:spLocks/>
          </p:cNvSpPr>
          <p:nvPr/>
        </p:nvSpPr>
        <p:spPr>
          <a:xfrm>
            <a:off x="1575061" y="3324381"/>
            <a:ext cx="9652266" cy="1229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9900FF"/>
                </a:solidFill>
                <a:latin typeface="Times New Roman" panose="02020603050405020304" pitchFamily="18" charset="0"/>
                <a:cs typeface="Times New Roman" panose="02020603050405020304" pitchFamily="18" charset="0"/>
              </a:rPr>
              <a:t>At this layer, the emphasis is on data reduction and converting network data flows into information that is ready for storage and processing by higher layers. </a:t>
            </a:r>
            <a:endParaRPr lang="en-IN" dirty="0">
              <a:solidFill>
                <a:srgbClr val="9900FF"/>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644DB9F-6BD1-B921-F2DC-CD758345B119}"/>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7030A0"/>
                </a:solidFill>
                <a:latin typeface="Times New Roman" panose="02020603050405020304" pitchFamily="18" charset="0"/>
                <a:cs typeface="Times New Roman" panose="02020603050405020304" pitchFamily="18" charset="0"/>
              </a:rPr>
              <a:t>Layer 3: Edge Computing</a:t>
            </a:r>
          </a:p>
        </p:txBody>
      </p:sp>
      <p:sp>
        <p:nvSpPr>
          <p:cNvPr id="3" name="Content Placeholder 2">
            <a:extLst>
              <a:ext uri="{FF2B5EF4-FFF2-40B4-BE49-F238E27FC236}">
                <a16:creationId xmlns:a16="http://schemas.microsoft.com/office/drawing/2014/main" id="{D40FB300-A3B2-72C1-893D-668C1015A1E1}"/>
              </a:ext>
            </a:extLst>
          </p:cNvPr>
          <p:cNvSpPr txBox="1">
            <a:spLocks/>
          </p:cNvSpPr>
          <p:nvPr/>
        </p:nvSpPr>
        <p:spPr>
          <a:xfrm>
            <a:off x="1524783" y="4842447"/>
            <a:ext cx="9652266" cy="1229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B050"/>
                </a:solidFill>
                <a:latin typeface="Times New Roman" panose="02020603050405020304" pitchFamily="18" charset="0"/>
                <a:cs typeface="Times New Roman" panose="02020603050405020304" pitchFamily="18" charset="0"/>
              </a:rPr>
              <a:t>One of the basic principles of this reference model is that information processing is initiated as early and as close to the edge of the network as possible</a:t>
            </a:r>
            <a:endParaRPr lang="en-IN"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21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8014-55FA-2C6A-DBFC-A2874177F15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p>
        </p:txBody>
      </p:sp>
      <p:pic>
        <p:nvPicPr>
          <p:cNvPr id="5" name="Picture 4">
            <a:extLst>
              <a:ext uri="{FF2B5EF4-FFF2-40B4-BE49-F238E27FC236}">
                <a16:creationId xmlns:a16="http://schemas.microsoft.com/office/drawing/2014/main" id="{62367090-D3B7-0217-2E26-EC2AEF2CE5F7}"/>
              </a:ext>
            </a:extLst>
          </p:cNvPr>
          <p:cNvPicPr>
            <a:picLocks noChangeAspect="1"/>
          </p:cNvPicPr>
          <p:nvPr/>
        </p:nvPicPr>
        <p:blipFill>
          <a:blip r:embed="rId2"/>
          <a:srcRect l="3177" t="1903" r="866"/>
          <a:stretch/>
        </p:blipFill>
        <p:spPr>
          <a:xfrm>
            <a:off x="2403834" y="1566869"/>
            <a:ext cx="6268825" cy="4848915"/>
          </a:xfrm>
          <a:prstGeom prst="rect">
            <a:avLst/>
          </a:prstGeom>
        </p:spPr>
      </p:pic>
      <p:sp>
        <p:nvSpPr>
          <p:cNvPr id="6" name="TextBox 5">
            <a:extLst>
              <a:ext uri="{FF2B5EF4-FFF2-40B4-BE49-F238E27FC236}">
                <a16:creationId xmlns:a16="http://schemas.microsoft.com/office/drawing/2014/main" id="{4BA6FAFC-E4AD-AB1D-74F7-79559D484C1C}"/>
              </a:ext>
            </a:extLst>
          </p:cNvPr>
          <p:cNvSpPr txBox="1"/>
          <p:nvPr/>
        </p:nvSpPr>
        <p:spPr>
          <a:xfrm>
            <a:off x="7183225" y="6231118"/>
            <a:ext cx="461913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a:t>
            </a:r>
            <a:r>
              <a:rPr lang="en-IN" dirty="0">
                <a:solidFill>
                  <a:srgbClr val="FF0000"/>
                </a:solidFill>
                <a:latin typeface="Times New Roman" panose="02020603050405020304" pitchFamily="18" charset="0"/>
                <a:cs typeface="Times New Roman" panose="02020603050405020304" pitchFamily="18" charset="0"/>
              </a:rPr>
              <a:t>IoT Reference Model Layer 3 Functions</a:t>
            </a:r>
          </a:p>
        </p:txBody>
      </p:sp>
    </p:spTree>
    <p:extLst>
      <p:ext uri="{BB962C8B-B14F-4D97-AF65-F5344CB8AC3E}">
        <p14:creationId xmlns:p14="http://schemas.microsoft.com/office/powerpoint/2010/main" val="58768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54BC-8E6F-2163-2C0B-8D88018E9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8DFCD-5EFE-535C-A804-6EE1679969D9}"/>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p>
        </p:txBody>
      </p:sp>
      <p:pic>
        <p:nvPicPr>
          <p:cNvPr id="2054" name="Picture 6" descr="180,983 Cartoon People Stock Photos, High-Res Pictures, and Images - Getty  Images | Cartoon people vector, Cartoon people business, Cartoon people  talking">
            <a:extLst>
              <a:ext uri="{FF2B5EF4-FFF2-40B4-BE49-F238E27FC236}">
                <a16:creationId xmlns:a16="http://schemas.microsoft.com/office/drawing/2014/main" id="{306FC761-12F7-BC6C-35A3-0BD265ABF5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456" b="49106"/>
          <a:stretch/>
        </p:blipFill>
        <p:spPr bwMode="auto">
          <a:xfrm>
            <a:off x="706618" y="2148134"/>
            <a:ext cx="10011658" cy="430983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7F869FA1-B84E-9335-0ADC-C3DEC1AB669C}"/>
              </a:ext>
            </a:extLst>
          </p:cNvPr>
          <p:cNvSpPr/>
          <p:nvPr/>
        </p:nvSpPr>
        <p:spPr>
          <a:xfrm>
            <a:off x="4977353" y="3799001"/>
            <a:ext cx="311085" cy="1885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0226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8566E-B92E-E32C-3C92-39E60D0E8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09DA5-F629-833D-1391-16FE04C76856}"/>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8BFAE9CD-B055-95FB-943E-B214A8484D4C}"/>
              </a:ext>
            </a:extLst>
          </p:cNvPr>
          <p:cNvSpPr txBox="1">
            <a:spLocks/>
          </p:cNvSpPr>
          <p:nvPr/>
        </p:nvSpPr>
        <p:spPr>
          <a:xfrm>
            <a:off x="1575061" y="2498431"/>
            <a:ext cx="9778739" cy="930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B0F0"/>
                </a:solidFill>
                <a:latin typeface="Times New Roman" panose="02020603050405020304" pitchFamily="18" charset="0"/>
                <a:cs typeface="Times New Roman" panose="02020603050405020304" pitchFamily="18" charset="0"/>
              </a:rPr>
              <a:t>The upper layers deal with handling and processing the IoT data generated by the bottom layer. </a:t>
            </a:r>
            <a:endParaRPr lang="en-IN" sz="2800" dirty="0">
              <a:solidFill>
                <a:srgbClr val="00B0F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6CB984-D51E-7260-F3A6-1F9BDECCA5CF}"/>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FF0000"/>
                </a:solidFill>
                <a:latin typeface="Times New Roman" panose="02020603050405020304" pitchFamily="18" charset="0"/>
                <a:cs typeface="Times New Roman" panose="02020603050405020304" pitchFamily="18" charset="0"/>
              </a:rPr>
              <a:t>Upper Layers: Layers 4–7</a:t>
            </a:r>
          </a:p>
        </p:txBody>
      </p:sp>
    </p:spTree>
    <p:extLst>
      <p:ext uri="{BB962C8B-B14F-4D97-AF65-F5344CB8AC3E}">
        <p14:creationId xmlns:p14="http://schemas.microsoft.com/office/powerpoint/2010/main" val="29578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019AC-F288-5E57-3DD3-E951394FD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061D2-7CCD-25A6-44E0-EC17CCA45993}"/>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graphicFrame>
        <p:nvGraphicFramePr>
          <p:cNvPr id="4" name="Table 3">
            <a:extLst>
              <a:ext uri="{FF2B5EF4-FFF2-40B4-BE49-F238E27FC236}">
                <a16:creationId xmlns:a16="http://schemas.microsoft.com/office/drawing/2014/main" id="{530DBAEB-7D61-9171-3DE1-DD8E01C2DF4C}"/>
              </a:ext>
            </a:extLst>
          </p:cNvPr>
          <p:cNvGraphicFramePr>
            <a:graphicFrameLocks noGrp="1"/>
          </p:cNvGraphicFramePr>
          <p:nvPr>
            <p:extLst>
              <p:ext uri="{D42A27DB-BD31-4B8C-83A1-F6EECF244321}">
                <p14:modId xmlns:p14="http://schemas.microsoft.com/office/powerpoint/2010/main" val="2722665345"/>
              </p:ext>
            </p:extLst>
          </p:nvPr>
        </p:nvGraphicFramePr>
        <p:xfrm>
          <a:off x="366860" y="1396833"/>
          <a:ext cx="11162122" cy="5096042"/>
        </p:xfrm>
        <a:graphic>
          <a:graphicData uri="http://schemas.openxmlformats.org/drawingml/2006/table">
            <a:tbl>
              <a:tblPr firstRow="1" bandRow="1">
                <a:tableStyleId>{5C22544A-7EE6-4342-B048-85BDC9FD1C3A}</a:tableStyleId>
              </a:tblPr>
              <a:tblGrid>
                <a:gridCol w="4129726">
                  <a:extLst>
                    <a:ext uri="{9D8B030D-6E8A-4147-A177-3AD203B41FA5}">
                      <a16:colId xmlns:a16="http://schemas.microsoft.com/office/drawing/2014/main" val="1006997347"/>
                    </a:ext>
                  </a:extLst>
                </a:gridCol>
                <a:gridCol w="7032396">
                  <a:extLst>
                    <a:ext uri="{9D8B030D-6E8A-4147-A177-3AD203B41FA5}">
                      <a16:colId xmlns:a16="http://schemas.microsoft.com/office/drawing/2014/main" val="1091740011"/>
                    </a:ext>
                  </a:extLst>
                </a:gridCol>
              </a:tblGrid>
              <a:tr h="395863">
                <a:tc>
                  <a:txBody>
                    <a:bodyPr/>
                    <a:lstStyle/>
                    <a:p>
                      <a:r>
                        <a:rPr lang="en-US" sz="2000" dirty="0">
                          <a:latin typeface="Times New Roman" panose="02020603050405020304" pitchFamily="18" charset="0"/>
                          <a:cs typeface="Times New Roman" panose="02020603050405020304" pitchFamily="18" charset="0"/>
                        </a:rPr>
                        <a:t>IoT Reference Model Layer</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Functions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0254858"/>
                  </a:ext>
                </a:extLst>
              </a:tr>
              <a:tr h="712895">
                <a:tc>
                  <a:txBody>
                    <a:bodyPr/>
                    <a:lstStyle/>
                    <a:p>
                      <a:r>
                        <a:rPr lang="en-US" sz="2000" dirty="0">
                          <a:latin typeface="Times New Roman" panose="02020603050405020304" pitchFamily="18" charset="0"/>
                          <a:cs typeface="Times New Roman" panose="02020603050405020304" pitchFamily="18" charset="0"/>
                        </a:rPr>
                        <a:t>Layer 4 : Data Accumulation Layer </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Captures data and stores it so it usable by applications when necessary. Converts event-based data to query based processing.</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75966091"/>
                  </a:ext>
                </a:extLst>
              </a:tr>
              <a:tr h="1328969">
                <a:tc>
                  <a:txBody>
                    <a:bodyPr/>
                    <a:lstStyle/>
                    <a:p>
                      <a:r>
                        <a:rPr lang="en-US" sz="2000" dirty="0">
                          <a:latin typeface="Times New Roman" panose="02020603050405020304" pitchFamily="18" charset="0"/>
                          <a:cs typeface="Times New Roman" panose="02020603050405020304" pitchFamily="18" charset="0"/>
                        </a:rPr>
                        <a:t>Layer 5: Data Abstraction Layer</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Reconciles multiple data formats and ensures consistent semantics from various sources. Confirms that the data set is complete and consolidates data into one place or multiple data stores using visualization.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805121"/>
                  </a:ext>
                </a:extLst>
              </a:tr>
              <a:tr h="1017934">
                <a:tc>
                  <a:txBody>
                    <a:bodyPr/>
                    <a:lstStyle/>
                    <a:p>
                      <a:r>
                        <a:rPr lang="en-IN" sz="2000" dirty="0">
                          <a:latin typeface="Times New Roman" panose="02020603050405020304" pitchFamily="18" charset="0"/>
                          <a:cs typeface="Times New Roman" panose="02020603050405020304" pitchFamily="18" charset="0"/>
                        </a:rPr>
                        <a:t>Layer 6: Applications Layer</a:t>
                      </a:r>
                    </a:p>
                  </a:txBody>
                  <a:tcPr/>
                </a:tc>
                <a:tc>
                  <a:txBody>
                    <a:bodyPr/>
                    <a:lstStyle/>
                    <a:p>
                      <a:pPr algn="just"/>
                      <a:r>
                        <a:rPr lang="en-US" sz="2000" dirty="0">
                          <a:latin typeface="Times New Roman" panose="02020603050405020304" pitchFamily="18" charset="0"/>
                          <a:cs typeface="Times New Roman" panose="02020603050405020304" pitchFamily="18" charset="0"/>
                        </a:rPr>
                        <a:t>Interprets data using software applications. Applications may monitor, control and provide reports based on the analysis of the data.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8058359"/>
                  </a:ext>
                </a:extLst>
              </a:tr>
              <a:tr h="1640004">
                <a:tc>
                  <a:txBody>
                    <a:bodyPr/>
                    <a:lstStyle/>
                    <a:p>
                      <a:r>
                        <a:rPr lang="en-US" sz="2000" dirty="0">
                          <a:latin typeface="Times New Roman" panose="02020603050405020304" pitchFamily="18" charset="0"/>
                          <a:cs typeface="Times New Roman" panose="02020603050405020304" pitchFamily="18" charset="0"/>
                        </a:rPr>
                        <a:t>Layer 7: Collaboration and processes layer</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Consumes and shares the application information. Collaboration on and communicating IoT information often requires multiple steps and it is what makes IoT useful. This layer can change business processes and delivers benefits of IoT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5973998"/>
                  </a:ext>
                </a:extLst>
              </a:tr>
            </a:tbl>
          </a:graphicData>
        </a:graphic>
      </p:graphicFrame>
    </p:spTree>
    <p:extLst>
      <p:ext uri="{BB962C8B-B14F-4D97-AF65-F5344CB8AC3E}">
        <p14:creationId xmlns:p14="http://schemas.microsoft.com/office/powerpoint/2010/main" val="390448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23D23-0520-FF6C-2092-FCF93C093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93313-3B45-C8CF-1B1A-AF22A5F27C77}"/>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Unit 3</a:t>
            </a:r>
          </a:p>
        </p:txBody>
      </p:sp>
      <p:graphicFrame>
        <p:nvGraphicFramePr>
          <p:cNvPr id="16" name="Table 15">
            <a:extLst>
              <a:ext uri="{FF2B5EF4-FFF2-40B4-BE49-F238E27FC236}">
                <a16:creationId xmlns:a16="http://schemas.microsoft.com/office/drawing/2014/main" id="{564A4400-1377-5520-39F7-5B7406514545}"/>
              </a:ext>
            </a:extLst>
          </p:cNvPr>
          <p:cNvGraphicFramePr>
            <a:graphicFrameLocks noGrp="1"/>
          </p:cNvGraphicFramePr>
          <p:nvPr>
            <p:extLst>
              <p:ext uri="{D42A27DB-BD31-4B8C-83A1-F6EECF244321}">
                <p14:modId xmlns:p14="http://schemas.microsoft.com/office/powerpoint/2010/main" val="1717506406"/>
              </p:ext>
            </p:extLst>
          </p:nvPr>
        </p:nvGraphicFramePr>
        <p:xfrm>
          <a:off x="1206367" y="1938245"/>
          <a:ext cx="10147433" cy="2201169"/>
        </p:xfrm>
        <a:graphic>
          <a:graphicData uri="http://schemas.openxmlformats.org/drawingml/2006/table">
            <a:tbl>
              <a:tblPr firstRow="1" bandRow="1">
                <a:tableStyleId>{5C22544A-7EE6-4342-B048-85BDC9FD1C3A}</a:tableStyleId>
              </a:tblPr>
              <a:tblGrid>
                <a:gridCol w="1182541">
                  <a:extLst>
                    <a:ext uri="{9D8B030D-6E8A-4147-A177-3AD203B41FA5}">
                      <a16:colId xmlns:a16="http://schemas.microsoft.com/office/drawing/2014/main" val="3655342299"/>
                    </a:ext>
                  </a:extLst>
                </a:gridCol>
                <a:gridCol w="7748833">
                  <a:extLst>
                    <a:ext uri="{9D8B030D-6E8A-4147-A177-3AD203B41FA5}">
                      <a16:colId xmlns:a16="http://schemas.microsoft.com/office/drawing/2014/main" val="1263704228"/>
                    </a:ext>
                  </a:extLst>
                </a:gridCol>
                <a:gridCol w="1216059">
                  <a:extLst>
                    <a:ext uri="{9D8B030D-6E8A-4147-A177-3AD203B41FA5}">
                      <a16:colId xmlns:a16="http://schemas.microsoft.com/office/drawing/2014/main" val="3842286553"/>
                    </a:ext>
                  </a:extLst>
                </a:gridCol>
              </a:tblGrid>
              <a:tr h="1012449">
                <a:tc>
                  <a:txBody>
                    <a:bodyPr/>
                    <a:lstStyle/>
                    <a:p>
                      <a:r>
                        <a:rPr lang="en-US" sz="2400" dirty="0">
                          <a:latin typeface="Times New Roman" panose="02020603050405020304" pitchFamily="18" charset="0"/>
                          <a:cs typeface="Times New Roman" panose="02020603050405020304" pitchFamily="18" charset="0"/>
                        </a:rPr>
                        <a:t>Unit No.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Course Content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No. of Hours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pPr algn="ctr"/>
                      <a:r>
                        <a:rPr lang="en-US" sz="2400" dirty="0">
                          <a:latin typeface="Times New Roman" panose="02020603050405020304" pitchFamily="18" charset="0"/>
                          <a:cs typeface="Times New Roman" panose="02020603050405020304" pitchFamily="18" charset="0"/>
                        </a:rPr>
                        <a:t>3</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IP as the IoT Network Layer: The Business Case for IP, the need for Optimization, Optimizing IP for IoT, Application Protocols for IoT, The Transport Layer Protocols for IoT.</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1478394814"/>
                  </a:ext>
                </a:extLst>
              </a:tr>
            </a:tbl>
          </a:graphicData>
        </a:graphic>
      </p:graphicFrame>
    </p:spTree>
    <p:extLst>
      <p:ext uri="{BB962C8B-B14F-4D97-AF65-F5344CB8AC3E}">
        <p14:creationId xmlns:p14="http://schemas.microsoft.com/office/powerpoint/2010/main" val="1403175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7B3EF-8B8F-4043-8209-F4FA52B42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62893-3195-C572-3607-267A126FB8F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8" name="Content Placeholder 2">
            <a:extLst>
              <a:ext uri="{FF2B5EF4-FFF2-40B4-BE49-F238E27FC236}">
                <a16:creationId xmlns:a16="http://schemas.microsoft.com/office/drawing/2014/main" id="{B49B3D41-5BF9-DFA2-13C3-CC144D4D6A7D}"/>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IT and OT Responsibilities in the IoT Reference Model </a:t>
            </a:r>
            <a:endParaRPr lang="en-IN"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0E57E8D-F37A-01FF-44D3-4552146B2AAA}"/>
              </a:ext>
            </a:extLst>
          </p:cNvPr>
          <p:cNvPicPr>
            <a:picLocks noChangeAspect="1"/>
          </p:cNvPicPr>
          <p:nvPr/>
        </p:nvPicPr>
        <p:blipFill>
          <a:blip r:embed="rId2"/>
          <a:srcRect t="3189"/>
          <a:stretch/>
        </p:blipFill>
        <p:spPr>
          <a:xfrm>
            <a:off x="4539468" y="2293167"/>
            <a:ext cx="7430537" cy="4270036"/>
          </a:xfrm>
          <a:prstGeom prst="rect">
            <a:avLst/>
          </a:prstGeom>
        </p:spPr>
      </p:pic>
      <p:sp>
        <p:nvSpPr>
          <p:cNvPr id="6" name="TextBox 5">
            <a:extLst>
              <a:ext uri="{FF2B5EF4-FFF2-40B4-BE49-F238E27FC236}">
                <a16:creationId xmlns:a16="http://schemas.microsoft.com/office/drawing/2014/main" id="{602EE040-E478-29D4-A1CE-503078BFB5EE}"/>
              </a:ext>
            </a:extLst>
          </p:cNvPr>
          <p:cNvSpPr txBox="1"/>
          <p:nvPr/>
        </p:nvSpPr>
        <p:spPr>
          <a:xfrm>
            <a:off x="143596" y="6492875"/>
            <a:ext cx="6238350" cy="430887"/>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Fig: </a:t>
            </a:r>
            <a:r>
              <a:rPr lang="en-IN" sz="2200" dirty="0">
                <a:solidFill>
                  <a:srgbClr val="FF0000"/>
                </a:solidFill>
                <a:latin typeface="Times New Roman" panose="02020603050405020304" pitchFamily="18" charset="0"/>
                <a:cs typeface="Times New Roman" panose="02020603050405020304" pitchFamily="18" charset="0"/>
              </a:rPr>
              <a:t>IoT Reference Model Separation of IT and OT</a:t>
            </a:r>
          </a:p>
        </p:txBody>
      </p:sp>
    </p:spTree>
    <p:extLst>
      <p:ext uri="{BB962C8B-B14F-4D97-AF65-F5344CB8AC3E}">
        <p14:creationId xmlns:p14="http://schemas.microsoft.com/office/powerpoint/2010/main" val="27761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7E8FD-F4E1-7B02-5FDA-B6D87D053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31E25-B1AA-FC9E-0E56-019CB64B35AC}"/>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3EE098CA-6B18-6EBC-0BBC-7C8CB542762B}"/>
              </a:ext>
            </a:extLst>
          </p:cNvPr>
          <p:cNvSpPr txBox="1">
            <a:spLocks/>
          </p:cNvSpPr>
          <p:nvPr/>
        </p:nvSpPr>
        <p:spPr>
          <a:xfrm>
            <a:off x="1575061" y="2498431"/>
            <a:ext cx="9778739" cy="537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7C80"/>
                </a:solidFill>
                <a:latin typeface="Times New Roman" panose="02020603050405020304" pitchFamily="18" charset="0"/>
                <a:cs typeface="Times New Roman" panose="02020603050405020304" pitchFamily="18" charset="0"/>
              </a:rPr>
              <a:t>The bottom of the stack is generally in the domain of OT. </a:t>
            </a:r>
            <a:endParaRPr lang="en-IN" sz="2800" dirty="0">
              <a:solidFill>
                <a:srgbClr val="FF7C8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107CAC6-E071-4197-A59B-D79DC92AE6D0}"/>
              </a:ext>
            </a:extLst>
          </p:cNvPr>
          <p:cNvSpPr txBox="1">
            <a:spLocks/>
          </p:cNvSpPr>
          <p:nvPr/>
        </p:nvSpPr>
        <p:spPr>
          <a:xfrm>
            <a:off x="1575061" y="3324381"/>
            <a:ext cx="9652266" cy="1229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7030A0"/>
                </a:solidFill>
                <a:latin typeface="Times New Roman" panose="02020603050405020304" pitchFamily="18" charset="0"/>
                <a:cs typeface="Times New Roman" panose="02020603050405020304" pitchFamily="18" charset="0"/>
              </a:rPr>
              <a:t>For an industry like oil and gas, this includes sensors and devices connected to pipelines, oil rigs, refinery machinery, and so on. </a:t>
            </a:r>
            <a:endParaRPr lang="en-IN" dirty="0">
              <a:solidFill>
                <a:srgbClr val="7030A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687E71B-14D5-239B-22D7-091249620B5B}"/>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IT and OT Responsibilities in the IoT Reference Model </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18EFDD-6442-1D73-4CF9-4D7C1E71BC6D}"/>
              </a:ext>
            </a:extLst>
          </p:cNvPr>
          <p:cNvSpPr txBox="1">
            <a:spLocks/>
          </p:cNvSpPr>
          <p:nvPr/>
        </p:nvSpPr>
        <p:spPr>
          <a:xfrm>
            <a:off x="1524783" y="4842447"/>
            <a:ext cx="9652266" cy="1229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9900FF"/>
                </a:solidFill>
                <a:latin typeface="Times New Roman" panose="02020603050405020304" pitchFamily="18" charset="0"/>
                <a:cs typeface="Times New Roman" panose="02020603050405020304" pitchFamily="18" charset="0"/>
              </a:rPr>
              <a:t>The top of the stack is in the IT area and includes things like the servers, databases, and applications, all of which run on a part of the network controlled by IT. </a:t>
            </a:r>
            <a:endParaRPr lang="en-IN"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05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C8E38-DE4A-5E26-D261-B158BB222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CBC92-4390-75C2-54A9-0DD446D14A8A}"/>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BD188D40-A5B4-5415-3B9D-630EC44CBEE8}"/>
              </a:ext>
            </a:extLst>
          </p:cNvPr>
          <p:cNvSpPr txBox="1">
            <a:spLocks/>
          </p:cNvSpPr>
          <p:nvPr/>
        </p:nvSpPr>
        <p:spPr>
          <a:xfrm>
            <a:off x="1575061" y="2498431"/>
            <a:ext cx="9778739" cy="862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9900"/>
                </a:solidFill>
                <a:latin typeface="Times New Roman" panose="02020603050405020304" pitchFamily="18" charset="0"/>
                <a:cs typeface="Times New Roman" panose="02020603050405020304" pitchFamily="18" charset="0"/>
              </a:rPr>
              <a:t>At the bottom, in the OT layers, the devices generate real-time data at their own rate </a:t>
            </a:r>
            <a:endParaRPr lang="en-IN" sz="2800" dirty="0">
              <a:solidFill>
                <a:srgbClr val="FF990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24B3C58-92BB-F6F5-4F6C-BEAD01A04B5E}"/>
              </a:ext>
            </a:extLst>
          </p:cNvPr>
          <p:cNvSpPr txBox="1">
            <a:spLocks/>
          </p:cNvSpPr>
          <p:nvPr/>
        </p:nvSpPr>
        <p:spPr>
          <a:xfrm>
            <a:off x="1524783" y="3649247"/>
            <a:ext cx="9652266" cy="845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9900FF"/>
                </a:solidFill>
                <a:latin typeface="Times New Roman" panose="02020603050405020304" pitchFamily="18" charset="0"/>
                <a:cs typeface="Times New Roman" panose="02020603050405020304" pitchFamily="18" charset="0"/>
              </a:rPr>
              <a:t>Data has to be buffered or stored at certain points within the IoT stack. </a:t>
            </a:r>
            <a:endParaRPr lang="en-IN" dirty="0">
              <a:solidFill>
                <a:srgbClr val="9900FF"/>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AD354FC-D8E8-58E9-6DCC-AF7157E99367}"/>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IT and OT Responsibilities in the IoT Reference Model </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3C4F5B-90A6-18BE-3AE7-BA5D0B1D0694}"/>
              </a:ext>
            </a:extLst>
          </p:cNvPr>
          <p:cNvSpPr txBox="1">
            <a:spLocks/>
          </p:cNvSpPr>
          <p:nvPr/>
        </p:nvSpPr>
        <p:spPr>
          <a:xfrm>
            <a:off x="1524783" y="4842447"/>
            <a:ext cx="9652266" cy="937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Layering data management in this way throughout the stack helps the top four layers handle data at their own speed. </a:t>
            </a:r>
            <a:endParaRPr lang="en-IN"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1C04-1A35-D3CA-D210-6B75FB164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F6886-CD25-0E92-3202-48258B44997E}"/>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2579047F-D019-F84E-ED7C-5DE2246899D6}"/>
              </a:ext>
            </a:extLst>
          </p:cNvPr>
          <p:cNvSpPr txBox="1">
            <a:spLocks/>
          </p:cNvSpPr>
          <p:nvPr/>
        </p:nvSpPr>
        <p:spPr>
          <a:xfrm>
            <a:off x="1575061" y="2990392"/>
            <a:ext cx="9778739" cy="12251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C00000"/>
                </a:solidFill>
                <a:latin typeface="Times New Roman" panose="02020603050405020304" pitchFamily="18" charset="0"/>
                <a:cs typeface="Times New Roman" panose="02020603050405020304" pitchFamily="18" charset="0"/>
              </a:rPr>
              <a:t>The real-time “data in motion” close to the edge has to be organized and stored so that it becomes “data at rest” for the applications in the IT tiers.</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468E01E-6A83-227E-0ACD-D8E96D83EE51}"/>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IT and OT Responsibilities in the IoT Reference Model </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DCDE6A-B349-2B23-B9BB-A33E8EEA8FD5}"/>
              </a:ext>
            </a:extLst>
          </p:cNvPr>
          <p:cNvSpPr txBox="1">
            <a:spLocks/>
          </p:cNvSpPr>
          <p:nvPr/>
        </p:nvSpPr>
        <p:spPr>
          <a:xfrm>
            <a:off x="1524783" y="4842447"/>
            <a:ext cx="9652266" cy="937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Times New Roman" panose="02020603050405020304" pitchFamily="18" charset="0"/>
                <a:cs typeface="Times New Roman" panose="02020603050405020304" pitchFamily="18" charset="0"/>
              </a:rPr>
              <a:t>The IT and OT organizations need to work together for overall data management.</a:t>
            </a:r>
            <a:endParaRPr lang="en-IN"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0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1769F-764C-1607-E100-486032C29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65C50-E642-711A-E110-D7D846DCEEA2}"/>
              </a:ext>
            </a:extLst>
          </p:cNvPr>
          <p:cNvSpPr>
            <a:spLocks noGrp="1"/>
          </p:cNvSpPr>
          <p:nvPr>
            <p:ph type="title"/>
          </p:nvPr>
        </p:nvSpPr>
        <p:spPr/>
        <p:txBody>
          <a:bodyPr/>
          <a:lstStyle/>
          <a:p>
            <a:r>
              <a:rPr lang="en-US" sz="4400" dirty="0">
                <a:solidFill>
                  <a:srgbClr val="FF0066"/>
                </a:solidFill>
                <a:latin typeface="Times New Roman" panose="02020603050405020304" pitchFamily="18" charset="0"/>
                <a:cs typeface="Times New Roman" panose="02020603050405020304" pitchFamily="18" charset="0"/>
              </a:rPr>
              <a:t>Comparing IoT Architectures</a:t>
            </a:r>
            <a:endParaRPr lang="en-IN" dirty="0">
              <a:solidFill>
                <a:srgbClr val="FF0066"/>
              </a:solidFill>
            </a:endParaRPr>
          </a:p>
        </p:txBody>
      </p:sp>
      <p:sp>
        <p:nvSpPr>
          <p:cNvPr id="5" name="Content Placeholder 2">
            <a:extLst>
              <a:ext uri="{FF2B5EF4-FFF2-40B4-BE49-F238E27FC236}">
                <a16:creationId xmlns:a16="http://schemas.microsoft.com/office/drawing/2014/main" id="{0AFA20E4-783B-B02B-1A17-FCFEA086A9C2}"/>
              </a:ext>
            </a:extLst>
          </p:cNvPr>
          <p:cNvSpPr txBox="1">
            <a:spLocks/>
          </p:cNvSpPr>
          <p:nvPr/>
        </p:nvSpPr>
        <p:spPr>
          <a:xfrm>
            <a:off x="1575061" y="2498431"/>
            <a:ext cx="9778739" cy="537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FF0000"/>
                </a:solidFill>
                <a:latin typeface="Times New Roman" panose="02020603050405020304" pitchFamily="18" charset="0"/>
                <a:cs typeface="Times New Roman" panose="02020603050405020304" pitchFamily="18" charset="0"/>
              </a:rPr>
              <a:t>Purdue model for control Hierarchy</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C35FB03-9D56-BC15-09C9-6F0A9978DAEB}"/>
              </a:ext>
            </a:extLst>
          </p:cNvPr>
          <p:cNvSpPr txBox="1">
            <a:spLocks/>
          </p:cNvSpPr>
          <p:nvPr/>
        </p:nvSpPr>
        <p:spPr>
          <a:xfrm>
            <a:off x="838200" y="1825625"/>
            <a:ext cx="10515600" cy="537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0070C0"/>
                </a:solidFill>
                <a:latin typeface="Times New Roman" panose="02020603050405020304" pitchFamily="18" charset="0"/>
                <a:cs typeface="Times New Roman" panose="02020603050405020304" pitchFamily="18" charset="0"/>
              </a:rPr>
              <a:t>ADDITIONAL IOT REFERENCE MODELS</a:t>
            </a:r>
          </a:p>
        </p:txBody>
      </p:sp>
      <p:sp>
        <p:nvSpPr>
          <p:cNvPr id="3" name="Content Placeholder 2">
            <a:extLst>
              <a:ext uri="{FF2B5EF4-FFF2-40B4-BE49-F238E27FC236}">
                <a16:creationId xmlns:a16="http://schemas.microsoft.com/office/drawing/2014/main" id="{2C8AD35F-DB5B-2787-EBD3-43B375C6E36C}"/>
              </a:ext>
            </a:extLst>
          </p:cNvPr>
          <p:cNvSpPr txBox="1">
            <a:spLocks/>
          </p:cNvSpPr>
          <p:nvPr/>
        </p:nvSpPr>
        <p:spPr>
          <a:xfrm>
            <a:off x="1575061" y="3366225"/>
            <a:ext cx="9652266" cy="937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9900CC"/>
                </a:solidFill>
                <a:latin typeface="Times New Roman" panose="02020603050405020304" pitchFamily="18" charset="0"/>
                <a:cs typeface="Times New Roman" panose="02020603050405020304" pitchFamily="18" charset="0"/>
              </a:rPr>
              <a:t>Industrial Internet Reference Architecture(IIRA) by Industrial Internet Consortium(IIC) </a:t>
            </a:r>
          </a:p>
        </p:txBody>
      </p:sp>
      <p:sp>
        <p:nvSpPr>
          <p:cNvPr id="4" name="Content Placeholder 2">
            <a:extLst>
              <a:ext uri="{FF2B5EF4-FFF2-40B4-BE49-F238E27FC236}">
                <a16:creationId xmlns:a16="http://schemas.microsoft.com/office/drawing/2014/main" id="{306E2CC6-24B4-F32F-082D-7E5827E82622}"/>
              </a:ext>
            </a:extLst>
          </p:cNvPr>
          <p:cNvSpPr txBox="1">
            <a:spLocks/>
          </p:cNvSpPr>
          <p:nvPr/>
        </p:nvSpPr>
        <p:spPr>
          <a:xfrm>
            <a:off x="1575061" y="4633963"/>
            <a:ext cx="9652266" cy="937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FF7C80"/>
                </a:solidFill>
                <a:latin typeface="Times New Roman" panose="02020603050405020304" pitchFamily="18" charset="0"/>
                <a:cs typeface="Times New Roman" panose="02020603050405020304" pitchFamily="18" charset="0"/>
              </a:rPr>
              <a:t>Internet of Things-Architecture(IoT-A)</a:t>
            </a:r>
          </a:p>
        </p:txBody>
      </p:sp>
    </p:spTree>
    <p:extLst>
      <p:ext uri="{BB962C8B-B14F-4D97-AF65-F5344CB8AC3E}">
        <p14:creationId xmlns:p14="http://schemas.microsoft.com/office/powerpoint/2010/main" val="11110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3"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027-3ED8-6D2A-1A60-2E511E2E837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 Simplified IoT Architecture </a:t>
            </a:r>
          </a:p>
        </p:txBody>
      </p:sp>
      <p:sp>
        <p:nvSpPr>
          <p:cNvPr id="5" name="TextBox 4">
            <a:extLst>
              <a:ext uri="{FF2B5EF4-FFF2-40B4-BE49-F238E27FC236}">
                <a16:creationId xmlns:a16="http://schemas.microsoft.com/office/drawing/2014/main" id="{91D3F1A6-130C-44B6-8C88-A51E9348ADBB}"/>
              </a:ext>
            </a:extLst>
          </p:cNvPr>
          <p:cNvSpPr txBox="1"/>
          <p:nvPr/>
        </p:nvSpPr>
        <p:spPr>
          <a:xfrm>
            <a:off x="1397524" y="1690688"/>
            <a:ext cx="9956276" cy="1384995"/>
          </a:xfrm>
          <a:prstGeom prst="rect">
            <a:avLst/>
          </a:prstGeom>
          <a:noFill/>
        </p:spPr>
        <p:txBody>
          <a:bodyPr wrap="square">
            <a:spAutoFit/>
          </a:bodyPr>
          <a:lstStyle/>
          <a:p>
            <a:r>
              <a:rPr lang="en-US" sz="2800" dirty="0">
                <a:solidFill>
                  <a:schemeClr val="accent2">
                    <a:lumMod val="75000"/>
                  </a:schemeClr>
                </a:solidFill>
                <a:latin typeface="Times New Roman" panose="02020603050405020304" pitchFamily="18" charset="0"/>
                <a:cs typeface="Times New Roman" panose="02020603050405020304" pitchFamily="18" charset="0"/>
              </a:rPr>
              <a:t>we can describe an IoT framework that highlights the fundamental building blocks that are common to most IoT systems and which is intended to help you in designing an IoT network.</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610F5E-28FA-66F9-DE22-5F0525DD9665}"/>
              </a:ext>
            </a:extLst>
          </p:cNvPr>
          <p:cNvSpPr txBox="1"/>
          <p:nvPr/>
        </p:nvSpPr>
        <p:spPr>
          <a:xfrm>
            <a:off x="1623767" y="3874651"/>
            <a:ext cx="9730033" cy="1384995"/>
          </a:xfrm>
          <a:prstGeom prst="rect">
            <a:avLst/>
          </a:prstGeom>
          <a:noFill/>
        </p:spPr>
        <p:txBody>
          <a:bodyPr wrap="square">
            <a:spAutoFit/>
          </a:bodyPr>
          <a:lstStyle/>
          <a:p>
            <a:r>
              <a:rPr lang="en-US" sz="2800" dirty="0">
                <a:solidFill>
                  <a:srgbClr val="9900FF"/>
                </a:solidFill>
                <a:latin typeface="Times New Roman" panose="02020603050405020304" pitchFamily="18" charset="0"/>
                <a:cs typeface="Times New Roman" panose="02020603050405020304" pitchFamily="18" charset="0"/>
              </a:rPr>
              <a:t>This framework is presented as two parallel stacks: </a:t>
            </a:r>
          </a:p>
          <a:p>
            <a:pPr marL="571500" indent="-571500">
              <a:buAutoNum type="romanLcPeriod"/>
            </a:pPr>
            <a:r>
              <a:rPr lang="en-US" sz="2800" dirty="0">
                <a:solidFill>
                  <a:srgbClr val="9900FF"/>
                </a:solidFill>
                <a:latin typeface="Times New Roman" panose="02020603050405020304" pitchFamily="18" charset="0"/>
                <a:cs typeface="Times New Roman" panose="02020603050405020304" pitchFamily="18" charset="0"/>
              </a:rPr>
              <a:t>The IoT Data Management and Compute Stack </a:t>
            </a:r>
          </a:p>
          <a:p>
            <a:pPr marL="571500" indent="-571500">
              <a:buAutoNum type="romanLcPeriod"/>
            </a:pPr>
            <a:r>
              <a:rPr lang="en-US" sz="2800" dirty="0">
                <a:solidFill>
                  <a:srgbClr val="9900FF"/>
                </a:solidFill>
                <a:latin typeface="Times New Roman" panose="02020603050405020304" pitchFamily="18" charset="0"/>
                <a:cs typeface="Times New Roman" panose="02020603050405020304" pitchFamily="18" charset="0"/>
              </a:rPr>
              <a:t>The Core IoT Functional Stack</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41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5C51-7E6D-C5F5-9BCE-12D16E8D1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115B4-34E4-E766-3A3A-E32A066E255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 Simplified IoT Architecture </a:t>
            </a:r>
          </a:p>
        </p:txBody>
      </p:sp>
      <p:sp>
        <p:nvSpPr>
          <p:cNvPr id="3" name="Rectangle 2">
            <a:extLst>
              <a:ext uri="{FF2B5EF4-FFF2-40B4-BE49-F238E27FC236}">
                <a16:creationId xmlns:a16="http://schemas.microsoft.com/office/drawing/2014/main" id="{6D4E9FDC-B688-0B5A-3864-C949275D8885}"/>
              </a:ext>
            </a:extLst>
          </p:cNvPr>
          <p:cNvSpPr/>
          <p:nvPr/>
        </p:nvSpPr>
        <p:spPr>
          <a:xfrm>
            <a:off x="1601769" y="2363934"/>
            <a:ext cx="3063712" cy="4128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4A15E46-9B29-A44F-610E-2DD9723A6E26}"/>
              </a:ext>
            </a:extLst>
          </p:cNvPr>
          <p:cNvSpPr/>
          <p:nvPr/>
        </p:nvSpPr>
        <p:spPr>
          <a:xfrm>
            <a:off x="7279066" y="2388592"/>
            <a:ext cx="2658359" cy="4104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D323EDB-E6CC-3F94-5B96-0F1256D6075D}"/>
              </a:ext>
            </a:extLst>
          </p:cNvPr>
          <p:cNvSpPr/>
          <p:nvPr/>
        </p:nvSpPr>
        <p:spPr>
          <a:xfrm>
            <a:off x="1889285" y="5437941"/>
            <a:ext cx="2562520"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Things: Sensors and Actuators</a:t>
            </a:r>
          </a:p>
        </p:txBody>
      </p:sp>
      <p:sp>
        <p:nvSpPr>
          <p:cNvPr id="8" name="Rectangle 7">
            <a:extLst>
              <a:ext uri="{FF2B5EF4-FFF2-40B4-BE49-F238E27FC236}">
                <a16:creationId xmlns:a16="http://schemas.microsoft.com/office/drawing/2014/main" id="{1D6DB9D6-284F-4F50-CB0E-033DCFB84C3E}"/>
              </a:ext>
            </a:extLst>
          </p:cNvPr>
          <p:cNvSpPr/>
          <p:nvPr/>
        </p:nvSpPr>
        <p:spPr>
          <a:xfrm>
            <a:off x="1889285" y="3919357"/>
            <a:ext cx="2562521" cy="98038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Communication Networks</a:t>
            </a:r>
          </a:p>
        </p:txBody>
      </p:sp>
      <p:sp>
        <p:nvSpPr>
          <p:cNvPr id="9" name="Rectangle 8">
            <a:extLst>
              <a:ext uri="{FF2B5EF4-FFF2-40B4-BE49-F238E27FC236}">
                <a16:creationId xmlns:a16="http://schemas.microsoft.com/office/drawing/2014/main" id="{309188A0-FDDB-5F7B-1A81-30D490752CBB}"/>
              </a:ext>
            </a:extLst>
          </p:cNvPr>
          <p:cNvSpPr/>
          <p:nvPr/>
        </p:nvSpPr>
        <p:spPr>
          <a:xfrm>
            <a:off x="1889285" y="2632821"/>
            <a:ext cx="2562520"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Applications</a:t>
            </a:r>
          </a:p>
        </p:txBody>
      </p:sp>
      <p:sp>
        <p:nvSpPr>
          <p:cNvPr id="10" name="Rectangle 9">
            <a:extLst>
              <a:ext uri="{FF2B5EF4-FFF2-40B4-BE49-F238E27FC236}">
                <a16:creationId xmlns:a16="http://schemas.microsoft.com/office/drawing/2014/main" id="{4DC3F12F-C400-F124-23BF-C1F7C1BE9B05}"/>
              </a:ext>
            </a:extLst>
          </p:cNvPr>
          <p:cNvSpPr/>
          <p:nvPr/>
        </p:nvSpPr>
        <p:spPr>
          <a:xfrm>
            <a:off x="7670275" y="5437941"/>
            <a:ext cx="1989056"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Edge</a:t>
            </a:r>
          </a:p>
        </p:txBody>
      </p:sp>
      <p:sp>
        <p:nvSpPr>
          <p:cNvPr id="11" name="Rectangle 10">
            <a:extLst>
              <a:ext uri="{FF2B5EF4-FFF2-40B4-BE49-F238E27FC236}">
                <a16:creationId xmlns:a16="http://schemas.microsoft.com/office/drawing/2014/main" id="{CA500DAD-5FA1-A88E-7E98-7822FAC99610}"/>
              </a:ext>
            </a:extLst>
          </p:cNvPr>
          <p:cNvSpPr/>
          <p:nvPr/>
        </p:nvSpPr>
        <p:spPr>
          <a:xfrm>
            <a:off x="7670275" y="3917872"/>
            <a:ext cx="1989056" cy="98187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Fog</a:t>
            </a:r>
          </a:p>
        </p:txBody>
      </p:sp>
      <p:sp>
        <p:nvSpPr>
          <p:cNvPr id="12" name="Rectangle 11">
            <a:extLst>
              <a:ext uri="{FF2B5EF4-FFF2-40B4-BE49-F238E27FC236}">
                <a16:creationId xmlns:a16="http://schemas.microsoft.com/office/drawing/2014/main" id="{BBDD9AAE-FF9B-63A9-B159-2D8D47D0A130}"/>
              </a:ext>
            </a:extLst>
          </p:cNvPr>
          <p:cNvSpPr/>
          <p:nvPr/>
        </p:nvSpPr>
        <p:spPr>
          <a:xfrm>
            <a:off x="7670275" y="2626655"/>
            <a:ext cx="1989056"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Cloud</a:t>
            </a:r>
          </a:p>
        </p:txBody>
      </p:sp>
      <p:cxnSp>
        <p:nvCxnSpPr>
          <p:cNvPr id="14" name="Straight Arrow Connector 13">
            <a:extLst>
              <a:ext uri="{FF2B5EF4-FFF2-40B4-BE49-F238E27FC236}">
                <a16:creationId xmlns:a16="http://schemas.microsoft.com/office/drawing/2014/main" id="{12B4362C-F394-DC74-181D-51E610DA67FF}"/>
              </a:ext>
            </a:extLst>
          </p:cNvPr>
          <p:cNvCxnSpPr>
            <a:cxnSpLocks/>
          </p:cNvCxnSpPr>
          <p:nvPr/>
        </p:nvCxnSpPr>
        <p:spPr>
          <a:xfrm>
            <a:off x="5844618" y="2363934"/>
            <a:ext cx="0" cy="39389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02047609-6FCD-8EA9-4FC8-08C51EB9D96C}"/>
              </a:ext>
            </a:extLst>
          </p:cNvPr>
          <p:cNvSpPr txBox="1"/>
          <p:nvPr/>
        </p:nvSpPr>
        <p:spPr>
          <a:xfrm rot="16200000">
            <a:off x="4689831" y="3302430"/>
            <a:ext cx="1753386"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Security</a:t>
            </a:r>
          </a:p>
        </p:txBody>
      </p:sp>
      <p:sp>
        <p:nvSpPr>
          <p:cNvPr id="17" name="TextBox 16">
            <a:extLst>
              <a:ext uri="{FF2B5EF4-FFF2-40B4-BE49-F238E27FC236}">
                <a16:creationId xmlns:a16="http://schemas.microsoft.com/office/drawing/2014/main" id="{8E9266A4-3F35-DD92-B354-DB1F92C54616}"/>
              </a:ext>
            </a:extLst>
          </p:cNvPr>
          <p:cNvSpPr txBox="1"/>
          <p:nvPr/>
        </p:nvSpPr>
        <p:spPr>
          <a:xfrm>
            <a:off x="1849223" y="1434485"/>
            <a:ext cx="3063712" cy="954107"/>
          </a:xfrm>
          <a:prstGeom prst="rect">
            <a:avLst/>
          </a:prstGeom>
          <a:noFill/>
        </p:spPr>
        <p:txBody>
          <a:bodyPr wrap="square">
            <a:spAutoFit/>
          </a:bodyPr>
          <a:lstStyle/>
          <a:p>
            <a:r>
              <a:rPr lang="en-US" sz="2800" dirty="0">
                <a:solidFill>
                  <a:srgbClr val="9900FF"/>
                </a:solidFill>
                <a:latin typeface="Times New Roman" panose="02020603050405020304" pitchFamily="18" charset="0"/>
                <a:cs typeface="Times New Roman" panose="02020603050405020304" pitchFamily="18" charset="0"/>
              </a:rPr>
              <a:t>The Core IoT Functional Stack</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C3B04E1-29B8-DEA3-D57A-5CACC19E3E2A}"/>
              </a:ext>
            </a:extLst>
          </p:cNvPr>
          <p:cNvSpPr txBox="1"/>
          <p:nvPr/>
        </p:nvSpPr>
        <p:spPr>
          <a:xfrm>
            <a:off x="7048892" y="1432292"/>
            <a:ext cx="4116372" cy="954107"/>
          </a:xfrm>
          <a:prstGeom prst="rect">
            <a:avLst/>
          </a:prstGeom>
          <a:noFill/>
        </p:spPr>
        <p:txBody>
          <a:bodyPr wrap="square">
            <a:spAutoFit/>
          </a:bodyPr>
          <a:lstStyle/>
          <a:p>
            <a:r>
              <a:rPr lang="en-US" sz="2800" dirty="0">
                <a:solidFill>
                  <a:srgbClr val="9900FF"/>
                </a:solidFill>
                <a:latin typeface="Times New Roman" panose="02020603050405020304" pitchFamily="18" charset="0"/>
                <a:cs typeface="Times New Roman" panose="02020603050405020304" pitchFamily="18" charset="0"/>
              </a:rPr>
              <a:t>IoT Data Management and Compute Stack </a:t>
            </a:r>
            <a:endParaRPr lang="en-IN" sz="2800" dirty="0"/>
          </a:p>
        </p:txBody>
      </p:sp>
    </p:spTree>
    <p:extLst>
      <p:ext uri="{BB962C8B-B14F-4D97-AF65-F5344CB8AC3E}">
        <p14:creationId xmlns:p14="http://schemas.microsoft.com/office/powerpoint/2010/main" val="316001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6" grpId="0" animBg="1"/>
      <p:bldP spid="8" grpId="0" animBg="1"/>
      <p:bldP spid="9" grpId="0" animBg="1"/>
      <p:bldP spid="10" grpId="0" animBg="1"/>
      <p:bldP spid="11" grpId="0" animBg="1"/>
      <p:bldP spid="12" grpId="0" animBg="1"/>
      <p:bldP spid="15" grpId="0"/>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8C75-C126-2A62-8ED8-2355504FA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8DC64-724C-2A04-F19B-E7E087EC536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 Simplified IoT Architecture </a:t>
            </a:r>
          </a:p>
        </p:txBody>
      </p:sp>
      <p:sp>
        <p:nvSpPr>
          <p:cNvPr id="3" name="Rectangle 2">
            <a:extLst>
              <a:ext uri="{FF2B5EF4-FFF2-40B4-BE49-F238E27FC236}">
                <a16:creationId xmlns:a16="http://schemas.microsoft.com/office/drawing/2014/main" id="{C722AF14-C43A-F3EC-BAE4-2002B30BF00C}"/>
              </a:ext>
            </a:extLst>
          </p:cNvPr>
          <p:cNvSpPr/>
          <p:nvPr/>
        </p:nvSpPr>
        <p:spPr>
          <a:xfrm>
            <a:off x="3559383" y="2363934"/>
            <a:ext cx="3063712" cy="4128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2B8BE5-8785-D9C3-3A11-03BD7DC907DF}"/>
              </a:ext>
            </a:extLst>
          </p:cNvPr>
          <p:cNvSpPr/>
          <p:nvPr/>
        </p:nvSpPr>
        <p:spPr>
          <a:xfrm>
            <a:off x="8267342" y="2363934"/>
            <a:ext cx="2658359" cy="4104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D991C85-C290-D330-B8DD-2335D7140FAA}"/>
              </a:ext>
            </a:extLst>
          </p:cNvPr>
          <p:cNvSpPr/>
          <p:nvPr/>
        </p:nvSpPr>
        <p:spPr>
          <a:xfrm>
            <a:off x="3846899" y="5437941"/>
            <a:ext cx="2562520"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Things: Sensors and Actuators</a:t>
            </a:r>
          </a:p>
        </p:txBody>
      </p:sp>
      <p:sp>
        <p:nvSpPr>
          <p:cNvPr id="8" name="Rectangle 7">
            <a:extLst>
              <a:ext uri="{FF2B5EF4-FFF2-40B4-BE49-F238E27FC236}">
                <a16:creationId xmlns:a16="http://schemas.microsoft.com/office/drawing/2014/main" id="{8F6C6BED-4E65-DEB9-7F7E-E0207D0BFCE6}"/>
              </a:ext>
            </a:extLst>
          </p:cNvPr>
          <p:cNvSpPr/>
          <p:nvPr/>
        </p:nvSpPr>
        <p:spPr>
          <a:xfrm>
            <a:off x="3846899" y="3919357"/>
            <a:ext cx="2562521" cy="98038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Communication Networks</a:t>
            </a:r>
          </a:p>
        </p:txBody>
      </p:sp>
      <p:sp>
        <p:nvSpPr>
          <p:cNvPr id="9" name="Rectangle 8">
            <a:extLst>
              <a:ext uri="{FF2B5EF4-FFF2-40B4-BE49-F238E27FC236}">
                <a16:creationId xmlns:a16="http://schemas.microsoft.com/office/drawing/2014/main" id="{594A48C6-C5B7-D8E2-777C-F3731B7C2BD2}"/>
              </a:ext>
            </a:extLst>
          </p:cNvPr>
          <p:cNvSpPr/>
          <p:nvPr/>
        </p:nvSpPr>
        <p:spPr>
          <a:xfrm>
            <a:off x="3846899" y="2632821"/>
            <a:ext cx="2562520"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Applications</a:t>
            </a:r>
          </a:p>
        </p:txBody>
      </p:sp>
      <p:sp>
        <p:nvSpPr>
          <p:cNvPr id="10" name="Rectangle 9">
            <a:extLst>
              <a:ext uri="{FF2B5EF4-FFF2-40B4-BE49-F238E27FC236}">
                <a16:creationId xmlns:a16="http://schemas.microsoft.com/office/drawing/2014/main" id="{752AD4E9-3339-65E8-8785-2972C3ACAA53}"/>
              </a:ext>
            </a:extLst>
          </p:cNvPr>
          <p:cNvSpPr/>
          <p:nvPr/>
        </p:nvSpPr>
        <p:spPr>
          <a:xfrm>
            <a:off x="8658551" y="5413283"/>
            <a:ext cx="1989056"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Edge</a:t>
            </a:r>
          </a:p>
        </p:txBody>
      </p:sp>
      <p:sp>
        <p:nvSpPr>
          <p:cNvPr id="11" name="Rectangle 10">
            <a:extLst>
              <a:ext uri="{FF2B5EF4-FFF2-40B4-BE49-F238E27FC236}">
                <a16:creationId xmlns:a16="http://schemas.microsoft.com/office/drawing/2014/main" id="{FD09CC94-6935-54A6-1F78-8096BD149A86}"/>
              </a:ext>
            </a:extLst>
          </p:cNvPr>
          <p:cNvSpPr/>
          <p:nvPr/>
        </p:nvSpPr>
        <p:spPr>
          <a:xfrm>
            <a:off x="8658551" y="3893214"/>
            <a:ext cx="1989056" cy="98187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Fog</a:t>
            </a:r>
          </a:p>
        </p:txBody>
      </p:sp>
      <p:sp>
        <p:nvSpPr>
          <p:cNvPr id="12" name="Rectangle 11">
            <a:extLst>
              <a:ext uri="{FF2B5EF4-FFF2-40B4-BE49-F238E27FC236}">
                <a16:creationId xmlns:a16="http://schemas.microsoft.com/office/drawing/2014/main" id="{E66F8967-E3C5-9091-A67A-88B65C56AA01}"/>
              </a:ext>
            </a:extLst>
          </p:cNvPr>
          <p:cNvSpPr/>
          <p:nvPr/>
        </p:nvSpPr>
        <p:spPr>
          <a:xfrm>
            <a:off x="8658551" y="2601997"/>
            <a:ext cx="1989056" cy="8107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Cloud</a:t>
            </a:r>
          </a:p>
        </p:txBody>
      </p:sp>
      <p:cxnSp>
        <p:nvCxnSpPr>
          <p:cNvPr id="14" name="Straight Arrow Connector 13">
            <a:extLst>
              <a:ext uri="{FF2B5EF4-FFF2-40B4-BE49-F238E27FC236}">
                <a16:creationId xmlns:a16="http://schemas.microsoft.com/office/drawing/2014/main" id="{EB75B9E1-DF54-5EC5-037E-3CE3ABBDE4FB}"/>
              </a:ext>
            </a:extLst>
          </p:cNvPr>
          <p:cNvCxnSpPr>
            <a:cxnSpLocks/>
          </p:cNvCxnSpPr>
          <p:nvPr/>
        </p:nvCxnSpPr>
        <p:spPr>
          <a:xfrm>
            <a:off x="7466028" y="2409056"/>
            <a:ext cx="0" cy="39389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DEFCC14E-C508-7961-ABCA-3280FCA04363}"/>
              </a:ext>
            </a:extLst>
          </p:cNvPr>
          <p:cNvSpPr txBox="1"/>
          <p:nvPr/>
        </p:nvSpPr>
        <p:spPr>
          <a:xfrm rot="16200000">
            <a:off x="6286106" y="3302430"/>
            <a:ext cx="1753386"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Security</a:t>
            </a:r>
          </a:p>
        </p:txBody>
      </p:sp>
      <p:sp>
        <p:nvSpPr>
          <p:cNvPr id="17" name="TextBox 16">
            <a:extLst>
              <a:ext uri="{FF2B5EF4-FFF2-40B4-BE49-F238E27FC236}">
                <a16:creationId xmlns:a16="http://schemas.microsoft.com/office/drawing/2014/main" id="{DC2DB40A-1CC4-DA91-497F-4B48B7CC4070}"/>
              </a:ext>
            </a:extLst>
          </p:cNvPr>
          <p:cNvSpPr txBox="1"/>
          <p:nvPr/>
        </p:nvSpPr>
        <p:spPr>
          <a:xfrm>
            <a:off x="3806837" y="1434485"/>
            <a:ext cx="3063712" cy="954107"/>
          </a:xfrm>
          <a:prstGeom prst="rect">
            <a:avLst/>
          </a:prstGeom>
          <a:noFill/>
        </p:spPr>
        <p:txBody>
          <a:bodyPr wrap="square">
            <a:spAutoFit/>
          </a:bodyPr>
          <a:lstStyle/>
          <a:p>
            <a:r>
              <a:rPr lang="en-US" sz="2800" dirty="0">
                <a:solidFill>
                  <a:srgbClr val="9900FF"/>
                </a:solidFill>
                <a:latin typeface="Times New Roman" panose="02020603050405020304" pitchFamily="18" charset="0"/>
                <a:cs typeface="Times New Roman" panose="02020603050405020304" pitchFamily="18" charset="0"/>
              </a:rPr>
              <a:t>The Core IoT Functional Stack</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3D3701C-DE7C-D869-14D0-5BED446430E3}"/>
              </a:ext>
            </a:extLst>
          </p:cNvPr>
          <p:cNvSpPr txBox="1"/>
          <p:nvPr/>
        </p:nvSpPr>
        <p:spPr>
          <a:xfrm>
            <a:off x="7660883" y="1430291"/>
            <a:ext cx="4116372" cy="954107"/>
          </a:xfrm>
          <a:prstGeom prst="rect">
            <a:avLst/>
          </a:prstGeom>
          <a:noFill/>
        </p:spPr>
        <p:txBody>
          <a:bodyPr wrap="square">
            <a:spAutoFit/>
          </a:bodyPr>
          <a:lstStyle/>
          <a:p>
            <a:r>
              <a:rPr lang="en-US" sz="2800" dirty="0">
                <a:solidFill>
                  <a:srgbClr val="9900FF"/>
                </a:solidFill>
                <a:latin typeface="Times New Roman" panose="02020603050405020304" pitchFamily="18" charset="0"/>
                <a:cs typeface="Times New Roman" panose="02020603050405020304" pitchFamily="18" charset="0"/>
              </a:rPr>
              <a:t>IoT Data Management and Compute Stack </a:t>
            </a:r>
            <a:endParaRPr lang="en-IN" sz="2800" dirty="0"/>
          </a:p>
        </p:txBody>
      </p:sp>
      <p:sp>
        <p:nvSpPr>
          <p:cNvPr id="5" name="Rectangle 4">
            <a:extLst>
              <a:ext uri="{FF2B5EF4-FFF2-40B4-BE49-F238E27FC236}">
                <a16:creationId xmlns:a16="http://schemas.microsoft.com/office/drawing/2014/main" id="{9A592283-E212-539C-6C81-2317610A6F6B}"/>
              </a:ext>
            </a:extLst>
          </p:cNvPr>
          <p:cNvSpPr/>
          <p:nvPr/>
        </p:nvSpPr>
        <p:spPr>
          <a:xfrm>
            <a:off x="353915" y="3619560"/>
            <a:ext cx="2404155" cy="3168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E13F2C-A7CF-7A92-5E5E-4A7575849830}"/>
              </a:ext>
            </a:extLst>
          </p:cNvPr>
          <p:cNvSpPr/>
          <p:nvPr/>
        </p:nvSpPr>
        <p:spPr>
          <a:xfrm>
            <a:off x="459459" y="6067826"/>
            <a:ext cx="2154677" cy="60039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Access Network</a:t>
            </a:r>
          </a:p>
        </p:txBody>
      </p:sp>
      <p:sp>
        <p:nvSpPr>
          <p:cNvPr id="13" name="Rectangle 12">
            <a:extLst>
              <a:ext uri="{FF2B5EF4-FFF2-40B4-BE49-F238E27FC236}">
                <a16:creationId xmlns:a16="http://schemas.microsoft.com/office/drawing/2014/main" id="{D8C233A0-DCB0-E34D-743C-31C4A5F1479E}"/>
              </a:ext>
            </a:extLst>
          </p:cNvPr>
          <p:cNvSpPr/>
          <p:nvPr/>
        </p:nvSpPr>
        <p:spPr>
          <a:xfrm>
            <a:off x="436128" y="5264270"/>
            <a:ext cx="2178009" cy="60039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Gateways and backhaul Network</a:t>
            </a:r>
          </a:p>
        </p:txBody>
      </p:sp>
      <p:sp>
        <p:nvSpPr>
          <p:cNvPr id="16" name="Rectangle 15">
            <a:extLst>
              <a:ext uri="{FF2B5EF4-FFF2-40B4-BE49-F238E27FC236}">
                <a16:creationId xmlns:a16="http://schemas.microsoft.com/office/drawing/2014/main" id="{590904E9-B676-7D25-3469-FF332C4B74E2}"/>
              </a:ext>
            </a:extLst>
          </p:cNvPr>
          <p:cNvSpPr/>
          <p:nvPr/>
        </p:nvSpPr>
        <p:spPr>
          <a:xfrm>
            <a:off x="447792" y="4502937"/>
            <a:ext cx="2178009" cy="60039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Network Transport Layer </a:t>
            </a:r>
          </a:p>
        </p:txBody>
      </p:sp>
      <p:sp>
        <p:nvSpPr>
          <p:cNvPr id="18" name="Rectangle 17">
            <a:extLst>
              <a:ext uri="{FF2B5EF4-FFF2-40B4-BE49-F238E27FC236}">
                <a16:creationId xmlns:a16="http://schemas.microsoft.com/office/drawing/2014/main" id="{672AE2A7-A4A0-46CB-E4AD-E2DA33923EA6}"/>
              </a:ext>
            </a:extLst>
          </p:cNvPr>
          <p:cNvSpPr/>
          <p:nvPr/>
        </p:nvSpPr>
        <p:spPr>
          <a:xfrm>
            <a:off x="436128" y="3743108"/>
            <a:ext cx="2178008" cy="60039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IoT Network </a:t>
            </a:r>
            <a:r>
              <a:rPr lang="en-IN" sz="2000" dirty="0" err="1">
                <a:latin typeface="Times New Roman" panose="02020603050405020304" pitchFamily="18" charset="0"/>
                <a:cs typeface="Times New Roman" panose="02020603050405020304" pitchFamily="18" charset="0"/>
              </a:rPr>
              <a:t>Mgmt</a:t>
            </a:r>
            <a:endParaRPr lang="en-IN"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2532AF85-EBFD-2480-5CFB-78BE4F69EC7A}"/>
              </a:ext>
            </a:extLst>
          </p:cNvPr>
          <p:cNvSpPr/>
          <p:nvPr/>
        </p:nvSpPr>
        <p:spPr>
          <a:xfrm>
            <a:off x="398855" y="1430290"/>
            <a:ext cx="2404155" cy="1998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43ECB5A-67CB-C860-11D3-D5AE95D20066}"/>
              </a:ext>
            </a:extLst>
          </p:cNvPr>
          <p:cNvSpPr/>
          <p:nvPr/>
        </p:nvSpPr>
        <p:spPr>
          <a:xfrm>
            <a:off x="528401" y="2755853"/>
            <a:ext cx="2178009" cy="39688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Analytics</a:t>
            </a:r>
          </a:p>
        </p:txBody>
      </p:sp>
      <p:sp>
        <p:nvSpPr>
          <p:cNvPr id="22" name="Rectangle 21">
            <a:extLst>
              <a:ext uri="{FF2B5EF4-FFF2-40B4-BE49-F238E27FC236}">
                <a16:creationId xmlns:a16="http://schemas.microsoft.com/office/drawing/2014/main" id="{E7BF417F-4329-CEEC-46A3-E16814D902D4}"/>
              </a:ext>
            </a:extLst>
          </p:cNvPr>
          <p:cNvSpPr/>
          <p:nvPr/>
        </p:nvSpPr>
        <p:spPr>
          <a:xfrm>
            <a:off x="538442" y="1586682"/>
            <a:ext cx="2178008" cy="94272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Vertical Specific Apps (SADA, MDMs, etc)</a:t>
            </a:r>
          </a:p>
        </p:txBody>
      </p:sp>
      <p:sp>
        <p:nvSpPr>
          <p:cNvPr id="24" name="Right Brace 23">
            <a:extLst>
              <a:ext uri="{FF2B5EF4-FFF2-40B4-BE49-F238E27FC236}">
                <a16:creationId xmlns:a16="http://schemas.microsoft.com/office/drawing/2014/main" id="{24945832-7C08-200C-77B7-CD9284AB80AA}"/>
              </a:ext>
            </a:extLst>
          </p:cNvPr>
          <p:cNvSpPr/>
          <p:nvPr/>
        </p:nvSpPr>
        <p:spPr>
          <a:xfrm>
            <a:off x="2784615" y="3619560"/>
            <a:ext cx="579164" cy="304866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5C3F9083-B4B8-22F7-54F6-F3E1C488DBAD}"/>
              </a:ext>
            </a:extLst>
          </p:cNvPr>
          <p:cNvCxnSpPr>
            <a:stCxn id="24" idx="1"/>
          </p:cNvCxnSpPr>
          <p:nvPr/>
        </p:nvCxnSpPr>
        <p:spPr>
          <a:xfrm flipV="1">
            <a:off x="3363779" y="4409550"/>
            <a:ext cx="0" cy="73434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F8225EE-5FD7-4918-DF1C-8FEE2ADAA1F5}"/>
              </a:ext>
            </a:extLst>
          </p:cNvPr>
          <p:cNvCxnSpPr>
            <a:endCxn id="8" idx="1"/>
          </p:cNvCxnSpPr>
          <p:nvPr/>
        </p:nvCxnSpPr>
        <p:spPr>
          <a:xfrm>
            <a:off x="3363779" y="4409550"/>
            <a:ext cx="483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ight Brace 30">
            <a:extLst>
              <a:ext uri="{FF2B5EF4-FFF2-40B4-BE49-F238E27FC236}">
                <a16:creationId xmlns:a16="http://schemas.microsoft.com/office/drawing/2014/main" id="{C6326025-F121-07F3-D2E3-14DB4C17FBEC}"/>
              </a:ext>
            </a:extLst>
          </p:cNvPr>
          <p:cNvSpPr/>
          <p:nvPr/>
        </p:nvSpPr>
        <p:spPr>
          <a:xfrm>
            <a:off x="2864717" y="1463420"/>
            <a:ext cx="468380" cy="196557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C4B11DCB-DD35-931C-2864-D94A3EFD8BBB}"/>
              </a:ext>
            </a:extLst>
          </p:cNvPr>
          <p:cNvCxnSpPr>
            <a:cxnSpLocks/>
          </p:cNvCxnSpPr>
          <p:nvPr/>
        </p:nvCxnSpPr>
        <p:spPr>
          <a:xfrm flipV="1">
            <a:off x="3323651" y="2446677"/>
            <a:ext cx="0" cy="62646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DE0E453-53CE-4E53-6122-CA10696878F4}"/>
              </a:ext>
            </a:extLst>
          </p:cNvPr>
          <p:cNvCxnSpPr/>
          <p:nvPr/>
        </p:nvCxnSpPr>
        <p:spPr>
          <a:xfrm>
            <a:off x="3317823" y="3063089"/>
            <a:ext cx="483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507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6" grpId="0" animBg="1"/>
      <p:bldP spid="8" grpId="0" animBg="1"/>
      <p:bldP spid="9" grpId="0" animBg="1"/>
      <p:bldP spid="10" grpId="0" animBg="1"/>
      <p:bldP spid="11" grpId="0" animBg="1"/>
      <p:bldP spid="12" grpId="0" animBg="1"/>
      <p:bldP spid="15" grpId="0"/>
      <p:bldP spid="17" grpId="0"/>
      <p:bldP spid="19" grpId="0"/>
      <p:bldP spid="5" grpId="0" animBg="1"/>
      <p:bldP spid="7" grpId="0" animBg="1"/>
      <p:bldP spid="13" grpId="0" animBg="1"/>
      <p:bldP spid="16" grpId="0" animBg="1"/>
      <p:bldP spid="18" grpId="0" animBg="1"/>
      <p:bldP spid="20" grpId="0" animBg="1"/>
      <p:bldP spid="21" grpId="0" animBg="1"/>
      <p:bldP spid="22" grpId="0" animBg="1"/>
      <p:bldP spid="24" grpId="0" animBg="1"/>
      <p:bldP spid="3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E38CE-623F-644D-4939-80429CECA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6ECB6-9B42-9B5A-15F2-6C5D8C534CDA}"/>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The Core IoT Functional Stack</a:t>
            </a:r>
            <a:endParaRPr lang="en-IN" dirty="0">
              <a:solidFill>
                <a:srgbClr val="FF5050"/>
              </a:solidFill>
            </a:endParaRPr>
          </a:p>
        </p:txBody>
      </p:sp>
      <p:sp>
        <p:nvSpPr>
          <p:cNvPr id="5" name="TextBox 4">
            <a:extLst>
              <a:ext uri="{FF2B5EF4-FFF2-40B4-BE49-F238E27FC236}">
                <a16:creationId xmlns:a16="http://schemas.microsoft.com/office/drawing/2014/main" id="{45571CE8-FFEE-DEF1-FB8D-74C95B77A96D}"/>
              </a:ext>
            </a:extLst>
          </p:cNvPr>
          <p:cNvSpPr txBox="1"/>
          <p:nvPr/>
        </p:nvSpPr>
        <p:spPr>
          <a:xfrm>
            <a:off x="838199" y="1796594"/>
            <a:ext cx="10515600"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IoT networks are built around the concept of “things,” or smart objects performing functions and delivering new connected services.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9D8B367-BEF8-0A08-FB52-6112551C32DD}"/>
              </a:ext>
            </a:extLst>
          </p:cNvPr>
          <p:cNvSpPr txBox="1"/>
          <p:nvPr/>
        </p:nvSpPr>
        <p:spPr>
          <a:xfrm>
            <a:off x="838199" y="2969300"/>
            <a:ext cx="10515600" cy="954107"/>
          </a:xfrm>
          <a:prstGeom prst="rect">
            <a:avLst/>
          </a:prstGeom>
          <a:noFill/>
        </p:spPr>
        <p:txBody>
          <a:bodyPr wrap="square">
            <a:spAutoFit/>
          </a:bodyPr>
          <a:lstStyle/>
          <a:p>
            <a:pPr algn="just"/>
            <a:r>
              <a:rPr lang="en-US" sz="2800" dirty="0">
                <a:solidFill>
                  <a:srgbClr val="FF0066"/>
                </a:solidFill>
                <a:latin typeface="Times New Roman" panose="02020603050405020304" pitchFamily="18" charset="0"/>
                <a:cs typeface="Times New Roman" panose="02020603050405020304" pitchFamily="18" charset="0"/>
              </a:rPr>
              <a:t>These objects are “smart” because they use a combination of contextual information and configured goals to perform actions</a:t>
            </a:r>
            <a:endParaRPr lang="en-IN" sz="2800" dirty="0">
              <a:solidFill>
                <a:srgbClr val="FF006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581AC92-13CF-78FF-06BF-071FAEADB6BB}"/>
              </a:ext>
            </a:extLst>
          </p:cNvPr>
          <p:cNvSpPr txBox="1"/>
          <p:nvPr/>
        </p:nvSpPr>
        <p:spPr>
          <a:xfrm>
            <a:off x="838199" y="4142006"/>
            <a:ext cx="10515600" cy="1384995"/>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“thing” interacts with an external system to report information that the smart object collects, to exchange with other objects, or to interact with a management platform. </a:t>
            </a:r>
            <a:endParaRPr lang="en-IN"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669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3D8FF-0B24-72D4-044C-0AA3A147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7A936-586B-F1FE-6CF1-57DE7C064B8F}"/>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The Core IoT Functional Stack</a:t>
            </a:r>
            <a:endParaRPr lang="en-IN" dirty="0">
              <a:solidFill>
                <a:srgbClr val="FF5050"/>
              </a:solidFill>
            </a:endParaRPr>
          </a:p>
        </p:txBody>
      </p:sp>
      <p:sp>
        <p:nvSpPr>
          <p:cNvPr id="5" name="TextBox 4">
            <a:extLst>
              <a:ext uri="{FF2B5EF4-FFF2-40B4-BE49-F238E27FC236}">
                <a16:creationId xmlns:a16="http://schemas.microsoft.com/office/drawing/2014/main" id="{1C42C533-4388-394F-051B-56AC444664C2}"/>
              </a:ext>
            </a:extLst>
          </p:cNvPr>
          <p:cNvSpPr txBox="1"/>
          <p:nvPr/>
        </p:nvSpPr>
        <p:spPr>
          <a:xfrm>
            <a:off x="838199" y="1796594"/>
            <a:ext cx="10515600"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From an architectural standpoint, several components have to work together for an IoT network to be operational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EBA562D-86C6-3311-50E7-29B24190E119}"/>
              </a:ext>
            </a:extLst>
          </p:cNvPr>
          <p:cNvSpPr txBox="1"/>
          <p:nvPr/>
        </p:nvSpPr>
        <p:spPr>
          <a:xfrm>
            <a:off x="2101391" y="2978584"/>
            <a:ext cx="2348061"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“Things” layer</a:t>
            </a:r>
          </a:p>
        </p:txBody>
      </p:sp>
      <p:sp>
        <p:nvSpPr>
          <p:cNvPr id="7" name="TextBox 6">
            <a:extLst>
              <a:ext uri="{FF2B5EF4-FFF2-40B4-BE49-F238E27FC236}">
                <a16:creationId xmlns:a16="http://schemas.microsoft.com/office/drawing/2014/main" id="{AB3A3BBE-174B-6448-F35F-DB36FF221533}"/>
              </a:ext>
            </a:extLst>
          </p:cNvPr>
          <p:cNvSpPr txBox="1"/>
          <p:nvPr/>
        </p:nvSpPr>
        <p:spPr>
          <a:xfrm>
            <a:off x="2122600" y="3497093"/>
            <a:ext cx="3498131" cy="523220"/>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Communication Layer</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FDA806C-C6F8-D2F8-2321-9CA2EA240019}"/>
              </a:ext>
            </a:extLst>
          </p:cNvPr>
          <p:cNvSpPr txBox="1"/>
          <p:nvPr/>
        </p:nvSpPr>
        <p:spPr>
          <a:xfrm>
            <a:off x="3207469" y="4094581"/>
            <a:ext cx="4013463" cy="523220"/>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Access Network Sublayer</a:t>
            </a:r>
            <a:endParaRPr lang="en-IN" sz="2800" dirty="0">
              <a:solidFill>
                <a:srgbClr val="9900CC"/>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4FF1F67-671C-F049-BCBC-594D9118E495}"/>
              </a:ext>
            </a:extLst>
          </p:cNvPr>
          <p:cNvSpPr txBox="1"/>
          <p:nvPr/>
        </p:nvSpPr>
        <p:spPr>
          <a:xfrm>
            <a:off x="3207469" y="4692069"/>
            <a:ext cx="6794370" cy="523220"/>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Gateways and backhaul network sublayer</a:t>
            </a:r>
            <a:endParaRPr lang="en-IN" sz="2800" dirty="0">
              <a:solidFill>
                <a:srgbClr val="9900CC"/>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156AF1-07A8-AFDC-1B64-F978D9DADF90}"/>
              </a:ext>
            </a:extLst>
          </p:cNvPr>
          <p:cNvSpPr txBox="1"/>
          <p:nvPr/>
        </p:nvSpPr>
        <p:spPr>
          <a:xfrm>
            <a:off x="3207469" y="5289557"/>
            <a:ext cx="5578312" cy="523220"/>
          </a:xfrm>
          <a:prstGeom prst="rect">
            <a:avLst/>
          </a:prstGeom>
          <a:noFill/>
        </p:spPr>
        <p:txBody>
          <a:bodyPr wrap="square">
            <a:spAutoFit/>
          </a:bodyPr>
          <a:lstStyle/>
          <a:p>
            <a:pPr algn="just"/>
            <a:r>
              <a:rPr lang="en-IN" sz="2800" dirty="0">
                <a:solidFill>
                  <a:srgbClr val="9900CC"/>
                </a:solidFill>
                <a:latin typeface="Times New Roman" panose="02020603050405020304" pitchFamily="18" charset="0"/>
                <a:cs typeface="Times New Roman" panose="02020603050405020304" pitchFamily="18" charset="0"/>
              </a:rPr>
              <a:t>Network transport sublayer </a:t>
            </a:r>
          </a:p>
        </p:txBody>
      </p:sp>
      <p:sp>
        <p:nvSpPr>
          <p:cNvPr id="9" name="TextBox 8">
            <a:extLst>
              <a:ext uri="{FF2B5EF4-FFF2-40B4-BE49-F238E27FC236}">
                <a16:creationId xmlns:a16="http://schemas.microsoft.com/office/drawing/2014/main" id="{A1128FD2-6576-7F61-811E-D9A8C3A1A4DD}"/>
              </a:ext>
            </a:extLst>
          </p:cNvPr>
          <p:cNvSpPr txBox="1"/>
          <p:nvPr/>
        </p:nvSpPr>
        <p:spPr>
          <a:xfrm>
            <a:off x="3207469" y="5887045"/>
            <a:ext cx="5578312" cy="523220"/>
          </a:xfrm>
          <a:prstGeom prst="rect">
            <a:avLst/>
          </a:prstGeom>
          <a:noFill/>
        </p:spPr>
        <p:txBody>
          <a:bodyPr wrap="square">
            <a:spAutoFit/>
          </a:bodyPr>
          <a:lstStyle/>
          <a:p>
            <a:pPr algn="just"/>
            <a:r>
              <a:rPr lang="en-IN" sz="2800" dirty="0">
                <a:solidFill>
                  <a:srgbClr val="9900CC"/>
                </a:solidFill>
                <a:latin typeface="Times New Roman" panose="02020603050405020304" pitchFamily="18" charset="0"/>
                <a:cs typeface="Times New Roman" panose="02020603050405020304" pitchFamily="18" charset="0"/>
              </a:rPr>
              <a:t>IoT network management sublayer </a:t>
            </a:r>
          </a:p>
        </p:txBody>
      </p:sp>
      <p:sp>
        <p:nvSpPr>
          <p:cNvPr id="10" name="TextBox 9">
            <a:extLst>
              <a:ext uri="{FF2B5EF4-FFF2-40B4-BE49-F238E27FC236}">
                <a16:creationId xmlns:a16="http://schemas.microsoft.com/office/drawing/2014/main" id="{26AF6B41-502A-8754-4965-EB6EE9F84EA9}"/>
              </a:ext>
            </a:extLst>
          </p:cNvPr>
          <p:cNvSpPr txBox="1"/>
          <p:nvPr/>
        </p:nvSpPr>
        <p:spPr>
          <a:xfrm>
            <a:off x="2101391" y="6334780"/>
            <a:ext cx="5578312" cy="523220"/>
          </a:xfrm>
          <a:prstGeom prst="rect">
            <a:avLst/>
          </a:prstGeom>
          <a:noFill/>
        </p:spPr>
        <p:txBody>
          <a:bodyPr wrap="square">
            <a:spAutoFit/>
          </a:bodyPr>
          <a:lstStyle/>
          <a:p>
            <a:pPr algn="just"/>
            <a:r>
              <a:rPr lang="en-IN" sz="2800" dirty="0">
                <a:solidFill>
                  <a:srgbClr val="C00000"/>
                </a:solidFill>
                <a:latin typeface="Times New Roman" panose="02020603050405020304" pitchFamily="18" charset="0"/>
                <a:cs typeface="Times New Roman" panose="02020603050405020304" pitchFamily="18" charset="0"/>
              </a:rPr>
              <a:t>Application and analytical Layer</a:t>
            </a:r>
          </a:p>
        </p:txBody>
      </p:sp>
    </p:spTree>
    <p:extLst>
      <p:ext uri="{BB962C8B-B14F-4D97-AF65-F5344CB8AC3E}">
        <p14:creationId xmlns:p14="http://schemas.microsoft.com/office/powerpoint/2010/main" val="200200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P spid="4"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B6813-F00F-3402-AEE0-1D43CABE8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DFEF6-FB6F-CF26-90EA-4A1EAB931145}"/>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Unit 4</a:t>
            </a:r>
          </a:p>
        </p:txBody>
      </p:sp>
      <p:graphicFrame>
        <p:nvGraphicFramePr>
          <p:cNvPr id="16" name="Table 15">
            <a:extLst>
              <a:ext uri="{FF2B5EF4-FFF2-40B4-BE49-F238E27FC236}">
                <a16:creationId xmlns:a16="http://schemas.microsoft.com/office/drawing/2014/main" id="{7BCAF5B6-897A-1907-58E6-6AF5142CF247}"/>
              </a:ext>
            </a:extLst>
          </p:cNvPr>
          <p:cNvGraphicFramePr>
            <a:graphicFrameLocks noGrp="1"/>
          </p:cNvGraphicFramePr>
          <p:nvPr>
            <p:extLst>
              <p:ext uri="{D42A27DB-BD31-4B8C-83A1-F6EECF244321}">
                <p14:modId xmlns:p14="http://schemas.microsoft.com/office/powerpoint/2010/main" val="1434174649"/>
              </p:ext>
            </p:extLst>
          </p:nvPr>
        </p:nvGraphicFramePr>
        <p:xfrm>
          <a:off x="1206367" y="1938245"/>
          <a:ext cx="10147433" cy="3664209"/>
        </p:xfrm>
        <a:graphic>
          <a:graphicData uri="http://schemas.openxmlformats.org/drawingml/2006/table">
            <a:tbl>
              <a:tblPr firstRow="1" bandRow="1">
                <a:tableStyleId>{5C22544A-7EE6-4342-B048-85BDC9FD1C3A}</a:tableStyleId>
              </a:tblPr>
              <a:tblGrid>
                <a:gridCol w="1182541">
                  <a:extLst>
                    <a:ext uri="{9D8B030D-6E8A-4147-A177-3AD203B41FA5}">
                      <a16:colId xmlns:a16="http://schemas.microsoft.com/office/drawing/2014/main" val="3655342299"/>
                    </a:ext>
                  </a:extLst>
                </a:gridCol>
                <a:gridCol w="7748833">
                  <a:extLst>
                    <a:ext uri="{9D8B030D-6E8A-4147-A177-3AD203B41FA5}">
                      <a16:colId xmlns:a16="http://schemas.microsoft.com/office/drawing/2014/main" val="1263704228"/>
                    </a:ext>
                  </a:extLst>
                </a:gridCol>
                <a:gridCol w="1216059">
                  <a:extLst>
                    <a:ext uri="{9D8B030D-6E8A-4147-A177-3AD203B41FA5}">
                      <a16:colId xmlns:a16="http://schemas.microsoft.com/office/drawing/2014/main" val="3842286553"/>
                    </a:ext>
                  </a:extLst>
                </a:gridCol>
              </a:tblGrid>
              <a:tr h="1012449">
                <a:tc>
                  <a:txBody>
                    <a:bodyPr/>
                    <a:lstStyle/>
                    <a:p>
                      <a:r>
                        <a:rPr lang="en-US" sz="2400" dirty="0">
                          <a:latin typeface="Times New Roman" panose="02020603050405020304" pitchFamily="18" charset="0"/>
                          <a:cs typeface="Times New Roman" panose="02020603050405020304" pitchFamily="18" charset="0"/>
                        </a:rPr>
                        <a:t>Unit No.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Course Content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No. of Hours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pPr algn="ctr"/>
                      <a:r>
                        <a:rPr lang="en-US" sz="2400" dirty="0">
                          <a:latin typeface="Times New Roman" panose="02020603050405020304" pitchFamily="18" charset="0"/>
                          <a:cs typeface="Times New Roman" panose="02020603050405020304" pitchFamily="18" charset="0"/>
                        </a:rPr>
                        <a:t>4</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Data and Analytics for IoT: An Introduction to Data Analytics for IoT, Machine Learning, Big Data Analytics Tools and Technology, Edge Streaming Analytics, Network Analytics. Securing IoT: A Brief History of OT Security, Common Challenges in OT Security, How IT and OT Security Practices and Systems Vary, Formal Risk Analysis Structures: OCTAVE and FAIR.</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1478394814"/>
                  </a:ext>
                </a:extLst>
              </a:tr>
            </a:tbl>
          </a:graphicData>
        </a:graphic>
      </p:graphicFrame>
    </p:spTree>
    <p:extLst>
      <p:ext uri="{BB962C8B-B14F-4D97-AF65-F5344CB8AC3E}">
        <p14:creationId xmlns:p14="http://schemas.microsoft.com/office/powerpoint/2010/main" val="1219773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1152-18B2-AF45-6E23-1EB5734A9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C49CA-DA56-B95E-F1C5-9831198E2F97}"/>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697762E7-DDE8-BEF7-E9B2-2C8AC09450F3}"/>
              </a:ext>
            </a:extLst>
          </p:cNvPr>
          <p:cNvSpPr txBox="1"/>
          <p:nvPr/>
        </p:nvSpPr>
        <p:spPr>
          <a:xfrm>
            <a:off x="838199" y="1796594"/>
            <a:ext cx="10515600" cy="954107"/>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Most IoT networks start from the object, or “thing,” that needs to be connected.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BD5F56-0EEA-CE8F-42F2-ED2C442EA78F}"/>
              </a:ext>
            </a:extLst>
          </p:cNvPr>
          <p:cNvSpPr txBox="1"/>
          <p:nvPr/>
        </p:nvSpPr>
        <p:spPr>
          <a:xfrm>
            <a:off x="838199" y="3080743"/>
            <a:ext cx="10515600"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From an architectural standpoint, the variety of smart object types, shapes, and needs drive the variety of IoT protocols and architectures.</a:t>
            </a:r>
            <a:endParaRPr lang="en-IN"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86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BB364-E55C-8B6A-0FF1-C6288D920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84034-AF4A-9709-4558-B8C7BE1603DC}"/>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81EBD764-3358-E91E-452A-4200103BFE4F}"/>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1. </a:t>
            </a:r>
            <a:r>
              <a:rPr lang="en-IN" sz="2800" dirty="0">
                <a:solidFill>
                  <a:srgbClr val="9900FF"/>
                </a:solidFill>
                <a:latin typeface="Times New Roman" panose="02020603050405020304" pitchFamily="18" charset="0"/>
                <a:cs typeface="Times New Roman" panose="02020603050405020304" pitchFamily="18" charset="0"/>
              </a:rPr>
              <a:t>Battery-powered or power-connected</a:t>
            </a:r>
            <a:r>
              <a:rPr lang="en-US" sz="2800" dirty="0">
                <a:solidFill>
                  <a:srgbClr val="9900FF"/>
                </a:solidFill>
                <a:latin typeface="Times New Roman" panose="02020603050405020304" pitchFamily="18" charset="0"/>
                <a:cs typeface="Times New Roman" panose="02020603050405020304" pitchFamily="18" charset="0"/>
              </a:rPr>
              <a:t>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4834852-7720-746B-8DA0-2CC8E95779E0}"/>
              </a:ext>
            </a:extLst>
          </p:cNvPr>
          <p:cNvSpPr txBox="1"/>
          <p:nvPr/>
        </p:nvSpPr>
        <p:spPr>
          <a:xfrm>
            <a:off x="838200" y="2580728"/>
            <a:ext cx="10515600" cy="523220"/>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2. </a:t>
            </a:r>
            <a:r>
              <a:rPr lang="en-IN" sz="2800" dirty="0">
                <a:solidFill>
                  <a:srgbClr val="C00000"/>
                </a:solidFill>
                <a:latin typeface="Times New Roman" panose="02020603050405020304" pitchFamily="18" charset="0"/>
                <a:cs typeface="Times New Roman" panose="02020603050405020304" pitchFamily="18" charset="0"/>
              </a:rPr>
              <a:t>Mobile or static </a:t>
            </a:r>
          </a:p>
        </p:txBody>
      </p:sp>
      <p:sp>
        <p:nvSpPr>
          <p:cNvPr id="7" name="TextBox 6">
            <a:extLst>
              <a:ext uri="{FF2B5EF4-FFF2-40B4-BE49-F238E27FC236}">
                <a16:creationId xmlns:a16="http://schemas.microsoft.com/office/drawing/2014/main" id="{F928B585-8E8F-A0CB-52D4-515D99159A95}"/>
              </a:ext>
            </a:extLst>
          </p:cNvPr>
          <p:cNvSpPr txBox="1"/>
          <p:nvPr/>
        </p:nvSpPr>
        <p:spPr>
          <a:xfrm>
            <a:off x="838199" y="3982724"/>
            <a:ext cx="7947582" cy="523220"/>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4. </a:t>
            </a:r>
            <a:r>
              <a:rPr lang="en-IN" sz="2800" dirty="0">
                <a:solidFill>
                  <a:srgbClr val="C00000"/>
                </a:solidFill>
                <a:latin typeface="Times New Roman" panose="02020603050405020304" pitchFamily="18" charset="0"/>
                <a:cs typeface="Times New Roman" panose="02020603050405020304" pitchFamily="18" charset="0"/>
              </a:rPr>
              <a:t>Simple or rich data</a:t>
            </a:r>
          </a:p>
        </p:txBody>
      </p:sp>
      <p:sp>
        <p:nvSpPr>
          <p:cNvPr id="3" name="TextBox 2">
            <a:extLst>
              <a:ext uri="{FF2B5EF4-FFF2-40B4-BE49-F238E27FC236}">
                <a16:creationId xmlns:a16="http://schemas.microsoft.com/office/drawing/2014/main" id="{3E3EEC22-5C3B-9A12-14A9-355A5A7A7315}"/>
              </a:ext>
            </a:extLst>
          </p:cNvPr>
          <p:cNvSpPr txBox="1"/>
          <p:nvPr/>
        </p:nvSpPr>
        <p:spPr>
          <a:xfrm>
            <a:off x="838199" y="3327836"/>
            <a:ext cx="9540712" cy="523220"/>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3. Low or high reporting frequency</a:t>
            </a:r>
            <a:endParaRPr lang="en-IN" sz="2800" dirty="0">
              <a:solidFill>
                <a:srgbClr val="9900CC"/>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C33B77-EDCC-ABEE-B2CF-A5F2C9562CF6}"/>
              </a:ext>
            </a:extLst>
          </p:cNvPr>
          <p:cNvSpPr txBox="1"/>
          <p:nvPr/>
        </p:nvSpPr>
        <p:spPr>
          <a:xfrm>
            <a:off x="838199" y="4711017"/>
            <a:ext cx="6794370" cy="523220"/>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5. </a:t>
            </a:r>
            <a:r>
              <a:rPr lang="en-IN" sz="2800" dirty="0">
                <a:solidFill>
                  <a:srgbClr val="9900CC"/>
                </a:solidFill>
                <a:latin typeface="Times New Roman" panose="02020603050405020304" pitchFamily="18" charset="0"/>
                <a:cs typeface="Times New Roman" panose="02020603050405020304" pitchFamily="18" charset="0"/>
              </a:rPr>
              <a:t>Report range </a:t>
            </a:r>
          </a:p>
        </p:txBody>
      </p:sp>
      <p:sp>
        <p:nvSpPr>
          <p:cNvPr id="10" name="TextBox 9">
            <a:extLst>
              <a:ext uri="{FF2B5EF4-FFF2-40B4-BE49-F238E27FC236}">
                <a16:creationId xmlns:a16="http://schemas.microsoft.com/office/drawing/2014/main" id="{C8430EA0-9F26-D6C7-7067-4F2324CBE0E5}"/>
              </a:ext>
            </a:extLst>
          </p:cNvPr>
          <p:cNvSpPr txBox="1"/>
          <p:nvPr/>
        </p:nvSpPr>
        <p:spPr>
          <a:xfrm>
            <a:off x="838199" y="5439310"/>
            <a:ext cx="10515600" cy="523220"/>
          </a:xfrm>
          <a:prstGeom prst="rect">
            <a:avLst/>
          </a:prstGeom>
          <a:noFill/>
        </p:spPr>
        <p:txBody>
          <a:bodyPr wrap="square">
            <a:spAutoFit/>
          </a:bodyPr>
          <a:lstStyle/>
          <a:p>
            <a:pPr algn="just"/>
            <a:r>
              <a:rPr lang="en-IN" sz="2800" dirty="0">
                <a:solidFill>
                  <a:schemeClr val="accent2">
                    <a:lumMod val="75000"/>
                  </a:schemeClr>
                </a:solidFill>
                <a:latin typeface="Times New Roman" panose="02020603050405020304" pitchFamily="18" charset="0"/>
                <a:cs typeface="Times New Roman" panose="02020603050405020304" pitchFamily="18" charset="0"/>
              </a:rPr>
              <a:t>6. Object density per cell</a:t>
            </a:r>
          </a:p>
        </p:txBody>
      </p:sp>
    </p:spTree>
    <p:extLst>
      <p:ext uri="{BB962C8B-B14F-4D97-AF65-F5344CB8AC3E}">
        <p14:creationId xmlns:p14="http://schemas.microsoft.com/office/powerpoint/2010/main" val="249675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P spid="4" grpId="0"/>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C9058-0E69-519D-ACFA-807A3CF56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2DC44-AF79-09B2-7514-BB9C53F99C19}"/>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8330B24A-A40B-A64C-9BD3-4466FF08C732}"/>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1. </a:t>
            </a:r>
            <a:r>
              <a:rPr lang="en-IN" sz="2800" dirty="0">
                <a:solidFill>
                  <a:srgbClr val="9900FF"/>
                </a:solidFill>
                <a:latin typeface="Times New Roman" panose="02020603050405020304" pitchFamily="18" charset="0"/>
                <a:cs typeface="Times New Roman" panose="02020603050405020304" pitchFamily="18" charset="0"/>
              </a:rPr>
              <a:t>Battery-powered or power-connected</a:t>
            </a:r>
            <a:r>
              <a:rPr lang="en-US" sz="2800" dirty="0">
                <a:solidFill>
                  <a:srgbClr val="9900FF"/>
                </a:solidFill>
                <a:latin typeface="Times New Roman" panose="02020603050405020304" pitchFamily="18" charset="0"/>
                <a:cs typeface="Times New Roman" panose="02020603050405020304" pitchFamily="18" charset="0"/>
              </a:rPr>
              <a:t> </a:t>
            </a:r>
            <a:endParaRPr lang="en-IN" sz="2800" dirty="0">
              <a:solidFill>
                <a:srgbClr val="9900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D8C38DC-60E5-E2ED-9D6A-3A2BA2BE21D6}"/>
              </a:ext>
            </a:extLst>
          </p:cNvPr>
          <p:cNvSpPr txBox="1"/>
          <p:nvPr/>
        </p:nvSpPr>
        <p:spPr>
          <a:xfrm>
            <a:off x="1686611" y="2430265"/>
            <a:ext cx="9667187"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This classification is based on whether the object carries its own energy supply or receives continuous power from an external power source. </a:t>
            </a:r>
            <a:r>
              <a:rPr lang="en-IN" sz="2800" dirty="0">
                <a:solidFill>
                  <a:srgbClr val="FF3399"/>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314B2489-6198-DCA4-985A-3D24F9A204E2}"/>
              </a:ext>
            </a:extLst>
          </p:cNvPr>
          <p:cNvSpPr txBox="1"/>
          <p:nvPr/>
        </p:nvSpPr>
        <p:spPr>
          <a:xfrm>
            <a:off x="1686611" y="5451180"/>
            <a:ext cx="9667186" cy="1384995"/>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Batteries limit the lifetime and amount of energy that the object is allowed to consume, thus driving transmission range and frequency</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5F86AA-FB90-7CF7-FDCC-E8F26ABDF242}"/>
              </a:ext>
            </a:extLst>
          </p:cNvPr>
          <p:cNvSpPr txBox="1"/>
          <p:nvPr/>
        </p:nvSpPr>
        <p:spPr>
          <a:xfrm>
            <a:off x="1686610" y="4105031"/>
            <a:ext cx="9667187"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Battery-powered things can be moved more easily than line powered objects. </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1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EDD5D-1261-2142-669B-F4241280A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E606C-D4EA-68B9-DCAA-F87BB4EAD34C}"/>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36F6A5BD-F564-E83D-A1DA-3E14BFF08A7B}"/>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2. </a:t>
            </a:r>
            <a:r>
              <a:rPr lang="en-IN" sz="2800" dirty="0">
                <a:solidFill>
                  <a:srgbClr val="C00000"/>
                </a:solidFill>
                <a:latin typeface="Times New Roman" panose="02020603050405020304" pitchFamily="18" charset="0"/>
                <a:cs typeface="Times New Roman" panose="02020603050405020304" pitchFamily="18" charset="0"/>
              </a:rPr>
              <a:t>Mobile or static </a:t>
            </a:r>
          </a:p>
        </p:txBody>
      </p:sp>
      <p:sp>
        <p:nvSpPr>
          <p:cNvPr id="6" name="TextBox 5">
            <a:extLst>
              <a:ext uri="{FF2B5EF4-FFF2-40B4-BE49-F238E27FC236}">
                <a16:creationId xmlns:a16="http://schemas.microsoft.com/office/drawing/2014/main" id="{4A542EA3-9290-E0B8-5489-EE7900DC3324}"/>
              </a:ext>
            </a:extLst>
          </p:cNvPr>
          <p:cNvSpPr txBox="1"/>
          <p:nvPr/>
        </p:nvSpPr>
        <p:spPr>
          <a:xfrm>
            <a:off x="1686611" y="2430265"/>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This classification is based on whether the “thing” should move or always stay at the same location.</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53C705-90B3-62AF-1918-5D82C1079837}"/>
              </a:ext>
            </a:extLst>
          </p:cNvPr>
          <p:cNvSpPr txBox="1"/>
          <p:nvPr/>
        </p:nvSpPr>
        <p:spPr>
          <a:xfrm>
            <a:off x="1686611" y="5036401"/>
            <a:ext cx="9667186"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The frequency of the movement may also vary, from occasional to permanent. </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C582361-6BAF-7D50-5ED7-27C9770F905D}"/>
              </a:ext>
            </a:extLst>
          </p:cNvPr>
          <p:cNvSpPr txBox="1"/>
          <p:nvPr/>
        </p:nvSpPr>
        <p:spPr>
          <a:xfrm>
            <a:off x="1686610" y="3646895"/>
            <a:ext cx="9667187"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A sensor may be mobile because it is moved from one object to another or because it is attached to a moving object  </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64631-FC97-AC4E-1460-1E06D0867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3F674-D27F-86CE-B4D8-5774FF4C0CEB}"/>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4BA9C77F-8082-CE9A-9D70-88B36D12942D}"/>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3. Low or high reporting frequency</a:t>
            </a:r>
            <a:endParaRPr lang="en-IN" sz="2800" dirty="0">
              <a:solidFill>
                <a:srgbClr val="9900CC"/>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48FB972-AD4D-9524-87C6-F39AD718D607}"/>
              </a:ext>
            </a:extLst>
          </p:cNvPr>
          <p:cNvSpPr txBox="1"/>
          <p:nvPr/>
        </p:nvSpPr>
        <p:spPr>
          <a:xfrm>
            <a:off x="1686611" y="2430265"/>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This classification is based on how often the object should report monitored parameters.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726D45C-4A73-0B70-EBAE-BB8327F7340F}"/>
              </a:ext>
            </a:extLst>
          </p:cNvPr>
          <p:cNvSpPr txBox="1"/>
          <p:nvPr/>
        </p:nvSpPr>
        <p:spPr>
          <a:xfrm>
            <a:off x="1686611" y="4432638"/>
            <a:ext cx="9667186"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A motion sensor may report acceleration several hundred times per second. </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2289F5F-95BE-D37C-CB03-88CA18710FCC}"/>
              </a:ext>
            </a:extLst>
          </p:cNvPr>
          <p:cNvSpPr txBox="1"/>
          <p:nvPr/>
        </p:nvSpPr>
        <p:spPr>
          <a:xfrm>
            <a:off x="1686610" y="3646895"/>
            <a:ext cx="9667187" cy="523220"/>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A rust sensor may report values once a month.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640B360-2D8C-9277-1FAC-71F90EDAC547}"/>
              </a:ext>
            </a:extLst>
          </p:cNvPr>
          <p:cNvSpPr txBox="1"/>
          <p:nvPr/>
        </p:nvSpPr>
        <p:spPr>
          <a:xfrm>
            <a:off x="1686610" y="5649268"/>
            <a:ext cx="9667186" cy="523220"/>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Higher frequencies drive higher energy consumption </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3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9396-E563-6383-0E9C-4A84FDBA6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BE30D-FB8D-0BF3-3072-78E263758934}"/>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EE925774-5856-16F3-C07C-EEFA380DF255}"/>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4. </a:t>
            </a:r>
            <a:r>
              <a:rPr lang="en-IN" sz="2800" dirty="0">
                <a:solidFill>
                  <a:srgbClr val="C00000"/>
                </a:solidFill>
                <a:latin typeface="Times New Roman" panose="02020603050405020304" pitchFamily="18" charset="0"/>
                <a:cs typeface="Times New Roman" panose="02020603050405020304" pitchFamily="18" charset="0"/>
              </a:rPr>
              <a:t>Simple or rich data</a:t>
            </a:r>
          </a:p>
        </p:txBody>
      </p:sp>
      <p:sp>
        <p:nvSpPr>
          <p:cNvPr id="6" name="TextBox 5">
            <a:extLst>
              <a:ext uri="{FF2B5EF4-FFF2-40B4-BE49-F238E27FC236}">
                <a16:creationId xmlns:a16="http://schemas.microsoft.com/office/drawing/2014/main" id="{2C912122-6DB2-67FE-35AE-9D3C8EAAE0C1}"/>
              </a:ext>
            </a:extLst>
          </p:cNvPr>
          <p:cNvSpPr txBox="1"/>
          <p:nvPr/>
        </p:nvSpPr>
        <p:spPr>
          <a:xfrm>
            <a:off x="1686611" y="2430265"/>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This classification is based on the quantity of data exchanged at each report cycle.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B57D1EB-FB8A-7147-BEA6-157A575825A1}"/>
              </a:ext>
            </a:extLst>
          </p:cNvPr>
          <p:cNvSpPr txBox="1"/>
          <p:nvPr/>
        </p:nvSpPr>
        <p:spPr>
          <a:xfrm>
            <a:off x="1686610" y="4863525"/>
            <a:ext cx="9667186"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Sensor may report hundreds of parameters, from temperature to pressure, gas velocity etc.</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F91FD02-1814-CDD3-ED58-AD0F6579F3D1}"/>
              </a:ext>
            </a:extLst>
          </p:cNvPr>
          <p:cNvSpPr txBox="1"/>
          <p:nvPr/>
        </p:nvSpPr>
        <p:spPr>
          <a:xfrm>
            <a:off x="1686610" y="3646895"/>
            <a:ext cx="9667187"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A humidity sensor in a field may report a simple daily index and while an engine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2723875-541A-7A64-3441-56594623248B}"/>
              </a:ext>
            </a:extLst>
          </p:cNvPr>
          <p:cNvSpPr txBox="1"/>
          <p:nvPr/>
        </p:nvSpPr>
        <p:spPr>
          <a:xfrm>
            <a:off x="1686610" y="6080155"/>
            <a:ext cx="9667186" cy="523220"/>
          </a:xfrm>
          <a:prstGeom prst="rect">
            <a:avLst/>
          </a:prstGeom>
          <a:noFill/>
        </p:spPr>
        <p:txBody>
          <a:bodyPr wrap="square">
            <a:spAutoFit/>
          </a:bodyPr>
          <a:lstStyle/>
          <a:p>
            <a:pPr algn="just"/>
            <a:r>
              <a:rPr lang="en-US" sz="2800" dirty="0">
                <a:solidFill>
                  <a:srgbClr val="9900FF"/>
                </a:solidFill>
                <a:latin typeface="Times New Roman" panose="02020603050405020304" pitchFamily="18" charset="0"/>
                <a:cs typeface="Times New Roman" panose="02020603050405020304" pitchFamily="18" charset="0"/>
              </a:rPr>
              <a:t>Richer data typically drives higher power consumption.  </a:t>
            </a:r>
            <a:endParaRPr lang="en-IN" sz="2800" dirty="0">
              <a:solidFill>
                <a:srgbClr val="99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36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BF3B3-5B8B-05BD-39E8-8FCBFEE6B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55973-AF61-A2E5-82D9-6A34A13DAE1E}"/>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sp>
        <p:nvSpPr>
          <p:cNvPr id="5" name="TextBox 4">
            <a:extLst>
              <a:ext uri="{FF2B5EF4-FFF2-40B4-BE49-F238E27FC236}">
                <a16:creationId xmlns:a16="http://schemas.microsoft.com/office/drawing/2014/main" id="{BC74A357-C38D-2A41-F227-434B998CE5AC}"/>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5. </a:t>
            </a:r>
            <a:r>
              <a:rPr lang="en-IN" sz="2800" dirty="0">
                <a:solidFill>
                  <a:srgbClr val="9900CC"/>
                </a:solidFill>
                <a:latin typeface="Times New Roman" panose="02020603050405020304" pitchFamily="18" charset="0"/>
                <a:cs typeface="Times New Roman" panose="02020603050405020304" pitchFamily="18" charset="0"/>
              </a:rPr>
              <a:t>Report range </a:t>
            </a:r>
          </a:p>
        </p:txBody>
      </p:sp>
      <p:sp>
        <p:nvSpPr>
          <p:cNvPr id="6" name="TextBox 5">
            <a:extLst>
              <a:ext uri="{FF2B5EF4-FFF2-40B4-BE49-F238E27FC236}">
                <a16:creationId xmlns:a16="http://schemas.microsoft.com/office/drawing/2014/main" id="{2F180B8F-622C-F4C2-3AB2-C30647874664}"/>
              </a:ext>
            </a:extLst>
          </p:cNvPr>
          <p:cNvSpPr txBox="1"/>
          <p:nvPr/>
        </p:nvSpPr>
        <p:spPr>
          <a:xfrm>
            <a:off x="1686611" y="2430265"/>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This classification is based on the distance at which the gateway is located. </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88B6D6D-874F-F442-6CDA-A67D0F087B0B}"/>
              </a:ext>
            </a:extLst>
          </p:cNvPr>
          <p:cNvSpPr txBox="1"/>
          <p:nvPr/>
        </p:nvSpPr>
        <p:spPr>
          <a:xfrm>
            <a:off x="1686610" y="4340306"/>
            <a:ext cx="9667186"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This classification is based on the number of smart objects over a given area, connected to the same gateway </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02D5B2-0C13-B93A-C812-5349F185499E}"/>
              </a:ext>
            </a:extLst>
          </p:cNvPr>
          <p:cNvSpPr txBox="1"/>
          <p:nvPr/>
        </p:nvSpPr>
        <p:spPr>
          <a:xfrm>
            <a:off x="838199" y="3600729"/>
            <a:ext cx="9667187" cy="523220"/>
          </a:xfrm>
          <a:prstGeom prst="rect">
            <a:avLst/>
          </a:prstGeom>
          <a:noFill/>
        </p:spPr>
        <p:txBody>
          <a:bodyPr wrap="square">
            <a:spAutoFit/>
          </a:bodyPr>
          <a:lstStyle/>
          <a:p>
            <a:pPr algn="just"/>
            <a:r>
              <a:rPr lang="en-IN" sz="2800" dirty="0">
                <a:solidFill>
                  <a:schemeClr val="accent2">
                    <a:lumMod val="75000"/>
                  </a:schemeClr>
                </a:solidFill>
                <a:latin typeface="Times New Roman" panose="02020603050405020304" pitchFamily="18" charset="0"/>
                <a:cs typeface="Times New Roman" panose="02020603050405020304" pitchFamily="18" charset="0"/>
              </a:rPr>
              <a:t>6. Object density per cell</a:t>
            </a:r>
          </a:p>
        </p:txBody>
      </p:sp>
    </p:spTree>
    <p:extLst>
      <p:ext uri="{BB962C8B-B14F-4D97-AF65-F5344CB8AC3E}">
        <p14:creationId xmlns:p14="http://schemas.microsoft.com/office/powerpoint/2010/main" val="372198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CEA44-9C07-D9B2-1FE7-AB1C6C056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00140-7746-7A92-9683-CDCC8F86DD49}"/>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1: Things: Sensors and Actuators Layer</a:t>
            </a:r>
            <a:endParaRPr lang="en-IN" dirty="0">
              <a:solidFill>
                <a:srgbClr val="FF5050"/>
              </a:solidFill>
            </a:endParaRPr>
          </a:p>
        </p:txBody>
      </p:sp>
      <p:pic>
        <p:nvPicPr>
          <p:cNvPr id="1026" name="Picture 2" descr="Classification of Smart objects | GeeksforGeeks">
            <a:extLst>
              <a:ext uri="{FF2B5EF4-FFF2-40B4-BE49-F238E27FC236}">
                <a16:creationId xmlns:a16="http://schemas.microsoft.com/office/drawing/2014/main" id="{E4FDA519-DBAF-5EC7-21C1-948203AF2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835" y="1690688"/>
            <a:ext cx="9444233" cy="524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814B-77A0-6799-CC52-2F2B1B200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5D2D6-6129-696F-4F20-94DCC338E5B7}"/>
              </a:ext>
            </a:extLst>
          </p:cNvPr>
          <p:cNvSpPr>
            <a:spLocks noGrp="1"/>
          </p:cNvSpPr>
          <p:nvPr>
            <p:ph type="title"/>
          </p:nvPr>
        </p:nvSpPr>
        <p:spPr/>
        <p:txBody>
          <a:bodyPr/>
          <a:lstStyle/>
          <a:p>
            <a:r>
              <a:rPr lang="en-US" sz="4400"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E6CD48AB-C1B6-81B0-058B-C3C1DDD7C885}"/>
              </a:ext>
            </a:extLst>
          </p:cNvPr>
          <p:cNvSpPr txBox="1"/>
          <p:nvPr/>
        </p:nvSpPr>
        <p:spPr>
          <a:xfrm>
            <a:off x="838199" y="1796594"/>
            <a:ext cx="10398552" cy="1384995"/>
          </a:xfrm>
          <a:prstGeom prst="rect">
            <a:avLst/>
          </a:prstGeom>
          <a:noFill/>
        </p:spPr>
        <p:txBody>
          <a:bodyPr wrap="square">
            <a:spAutoFit/>
          </a:bodyPr>
          <a:lstStyle/>
          <a:p>
            <a:pPr algn="just"/>
            <a:r>
              <a:rPr lang="en-US" sz="2800" dirty="0">
                <a:solidFill>
                  <a:srgbClr val="9900CC"/>
                </a:solidFill>
                <a:latin typeface="Times New Roman" panose="02020603050405020304" pitchFamily="18" charset="0"/>
                <a:cs typeface="Times New Roman" panose="02020603050405020304" pitchFamily="18" charset="0"/>
              </a:rPr>
              <a:t>When smart objects are not self contained, they need to communicate with an external system. In many cases, this communication uses a wireless technology. This layer has four sublayers: </a:t>
            </a:r>
            <a:r>
              <a:rPr lang="en-IN" sz="2800" dirty="0">
                <a:solidFill>
                  <a:srgbClr val="9900CC"/>
                </a:solidFill>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2CF84ABB-9DE3-6ED6-033D-5D6314ACEEBC}"/>
              </a:ext>
            </a:extLst>
          </p:cNvPr>
          <p:cNvSpPr txBox="1"/>
          <p:nvPr/>
        </p:nvSpPr>
        <p:spPr>
          <a:xfrm>
            <a:off x="3103774" y="3675219"/>
            <a:ext cx="6162774"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1. Access Network Sublayer</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145EC0F-82CB-F525-854E-17A667EAF254}"/>
              </a:ext>
            </a:extLst>
          </p:cNvPr>
          <p:cNvSpPr txBox="1"/>
          <p:nvPr/>
        </p:nvSpPr>
        <p:spPr>
          <a:xfrm>
            <a:off x="3103774" y="4272707"/>
            <a:ext cx="6794370"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2. Gateways and backhaul network sublayer</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3718FBD-1E0B-F7D5-6917-687C80A53F8B}"/>
              </a:ext>
            </a:extLst>
          </p:cNvPr>
          <p:cNvSpPr txBox="1"/>
          <p:nvPr/>
        </p:nvSpPr>
        <p:spPr>
          <a:xfrm>
            <a:off x="3103774" y="4870195"/>
            <a:ext cx="5578312" cy="523220"/>
          </a:xfrm>
          <a:prstGeom prst="rect">
            <a:avLst/>
          </a:prstGeom>
          <a:noFill/>
        </p:spPr>
        <p:txBody>
          <a:bodyPr wrap="square">
            <a:spAutoFit/>
          </a:bodyPr>
          <a:lstStyle/>
          <a:p>
            <a:pPr algn="just"/>
            <a:r>
              <a:rPr lang="en-IN" sz="2800" dirty="0">
                <a:solidFill>
                  <a:srgbClr val="FF3399"/>
                </a:solidFill>
                <a:latin typeface="Times New Roman" panose="02020603050405020304" pitchFamily="18" charset="0"/>
                <a:cs typeface="Times New Roman" panose="02020603050405020304" pitchFamily="18" charset="0"/>
              </a:rPr>
              <a:t>3. Network transport sublayer </a:t>
            </a:r>
          </a:p>
        </p:txBody>
      </p:sp>
      <p:sp>
        <p:nvSpPr>
          <p:cNvPr id="10" name="TextBox 9">
            <a:extLst>
              <a:ext uri="{FF2B5EF4-FFF2-40B4-BE49-F238E27FC236}">
                <a16:creationId xmlns:a16="http://schemas.microsoft.com/office/drawing/2014/main" id="{360D3899-D22D-6C82-E25C-80654DA808A9}"/>
              </a:ext>
            </a:extLst>
          </p:cNvPr>
          <p:cNvSpPr txBox="1"/>
          <p:nvPr/>
        </p:nvSpPr>
        <p:spPr>
          <a:xfrm>
            <a:off x="3103774" y="5467683"/>
            <a:ext cx="5578312" cy="523220"/>
          </a:xfrm>
          <a:prstGeom prst="rect">
            <a:avLst/>
          </a:prstGeom>
          <a:noFill/>
        </p:spPr>
        <p:txBody>
          <a:bodyPr wrap="square">
            <a:spAutoFit/>
          </a:bodyPr>
          <a:lstStyle/>
          <a:p>
            <a:pPr algn="just"/>
            <a:r>
              <a:rPr lang="en-IN" sz="2800" dirty="0">
                <a:solidFill>
                  <a:srgbClr val="FF3399"/>
                </a:solidFill>
                <a:latin typeface="Times New Roman" panose="02020603050405020304" pitchFamily="18" charset="0"/>
                <a:cs typeface="Times New Roman" panose="02020603050405020304" pitchFamily="18" charset="0"/>
              </a:rPr>
              <a:t>4. IoT network management sublayer </a:t>
            </a:r>
          </a:p>
        </p:txBody>
      </p:sp>
    </p:spTree>
    <p:extLst>
      <p:ext uri="{BB962C8B-B14F-4D97-AF65-F5344CB8AC3E}">
        <p14:creationId xmlns:p14="http://schemas.microsoft.com/office/powerpoint/2010/main" val="11999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P spid="8" grpId="0"/>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DDA3-857C-7EB5-FE90-9A298A999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CBB82-C067-2500-1123-F43E3DF38672}"/>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2BEDE5DD-8E0E-CDEC-E6F7-B48D34562C58}"/>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4C3CDA-C6DD-715E-F3DB-49AF331DFF90}"/>
              </a:ext>
            </a:extLst>
          </p:cNvPr>
          <p:cNvSpPr txBox="1"/>
          <p:nvPr/>
        </p:nvSpPr>
        <p:spPr>
          <a:xfrm>
            <a:off x="1686611" y="2430265"/>
            <a:ext cx="9667187"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There is a direct relationship between the IoT network technology we choose and the type of connectivity topology this technology allows</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E9DFE70-4EF3-10E2-9DE0-108161003CF1}"/>
              </a:ext>
            </a:extLst>
          </p:cNvPr>
          <p:cNvSpPr txBox="1"/>
          <p:nvPr/>
        </p:nvSpPr>
        <p:spPr>
          <a:xfrm>
            <a:off x="2438402" y="4990269"/>
            <a:ext cx="8915396" cy="954107"/>
          </a:xfrm>
          <a:prstGeom prst="rect">
            <a:avLst/>
          </a:prstGeom>
          <a:noFill/>
        </p:spPr>
        <p:txBody>
          <a:bodyPr wrap="square">
            <a:sp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what to connect, where to connect, how much data to transport at what interval and over what distance.</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E2547FD-73CD-95E0-B12D-39D659750655}"/>
              </a:ext>
            </a:extLst>
          </p:cNvPr>
          <p:cNvSpPr txBox="1"/>
          <p:nvPr/>
        </p:nvSpPr>
        <p:spPr>
          <a:xfrm>
            <a:off x="1686611" y="3925711"/>
            <a:ext cx="9667187" cy="954107"/>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Each technology was designed with a certain number of use cases in mind </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2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8AE3C-9DD4-010C-9A38-23FDB549C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1D460-DD93-C93D-8A35-E4A2A715A620}"/>
              </a:ext>
            </a:extLst>
          </p:cNvPr>
          <p:cNvSpPr>
            <a:spLocks noGrp="1"/>
          </p:cNvSpPr>
          <p:nvPr>
            <p:ph type="title"/>
          </p:nvPr>
        </p:nvSpPr>
        <p:spPr/>
        <p:txBody>
          <a:bodyPr/>
          <a:lstStyle/>
          <a:p>
            <a:r>
              <a:rPr lang="en-IN" dirty="0">
                <a:solidFill>
                  <a:schemeClr val="accent2"/>
                </a:solidFill>
                <a:latin typeface="Times New Roman" panose="02020603050405020304" pitchFamily="18" charset="0"/>
                <a:cs typeface="Times New Roman" panose="02020603050405020304" pitchFamily="18" charset="0"/>
              </a:rPr>
              <a:t>Syllabus – Unit 5</a:t>
            </a:r>
          </a:p>
        </p:txBody>
      </p:sp>
      <p:graphicFrame>
        <p:nvGraphicFramePr>
          <p:cNvPr id="16" name="Table 15">
            <a:extLst>
              <a:ext uri="{FF2B5EF4-FFF2-40B4-BE49-F238E27FC236}">
                <a16:creationId xmlns:a16="http://schemas.microsoft.com/office/drawing/2014/main" id="{760CBE85-48B2-F72B-2204-B1AF410577FC}"/>
              </a:ext>
            </a:extLst>
          </p:cNvPr>
          <p:cNvGraphicFramePr>
            <a:graphicFrameLocks noGrp="1"/>
          </p:cNvGraphicFramePr>
          <p:nvPr>
            <p:extLst>
              <p:ext uri="{D42A27DB-BD31-4B8C-83A1-F6EECF244321}">
                <p14:modId xmlns:p14="http://schemas.microsoft.com/office/powerpoint/2010/main" val="1658396046"/>
              </p:ext>
            </p:extLst>
          </p:nvPr>
        </p:nvGraphicFramePr>
        <p:xfrm>
          <a:off x="1206367" y="1938245"/>
          <a:ext cx="10147433" cy="4029969"/>
        </p:xfrm>
        <a:graphic>
          <a:graphicData uri="http://schemas.openxmlformats.org/drawingml/2006/table">
            <a:tbl>
              <a:tblPr firstRow="1" bandRow="1">
                <a:tableStyleId>{5C22544A-7EE6-4342-B048-85BDC9FD1C3A}</a:tableStyleId>
              </a:tblPr>
              <a:tblGrid>
                <a:gridCol w="1182541">
                  <a:extLst>
                    <a:ext uri="{9D8B030D-6E8A-4147-A177-3AD203B41FA5}">
                      <a16:colId xmlns:a16="http://schemas.microsoft.com/office/drawing/2014/main" val="3655342299"/>
                    </a:ext>
                  </a:extLst>
                </a:gridCol>
                <a:gridCol w="7748833">
                  <a:extLst>
                    <a:ext uri="{9D8B030D-6E8A-4147-A177-3AD203B41FA5}">
                      <a16:colId xmlns:a16="http://schemas.microsoft.com/office/drawing/2014/main" val="1263704228"/>
                    </a:ext>
                  </a:extLst>
                </a:gridCol>
                <a:gridCol w="1216059">
                  <a:extLst>
                    <a:ext uri="{9D8B030D-6E8A-4147-A177-3AD203B41FA5}">
                      <a16:colId xmlns:a16="http://schemas.microsoft.com/office/drawing/2014/main" val="3842286553"/>
                    </a:ext>
                  </a:extLst>
                </a:gridCol>
              </a:tblGrid>
              <a:tr h="1012449">
                <a:tc>
                  <a:txBody>
                    <a:bodyPr/>
                    <a:lstStyle/>
                    <a:p>
                      <a:r>
                        <a:rPr lang="en-US" sz="2400" dirty="0">
                          <a:latin typeface="Times New Roman" panose="02020603050405020304" pitchFamily="18" charset="0"/>
                          <a:cs typeface="Times New Roman" panose="02020603050405020304" pitchFamily="18" charset="0"/>
                        </a:rPr>
                        <a:t>Unit No.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Course Content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No. of Hours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68887"/>
                  </a:ext>
                </a:extLst>
              </a:tr>
              <a:tr h="1012449">
                <a:tc>
                  <a:txBody>
                    <a:bodyPr/>
                    <a:lstStyle/>
                    <a:p>
                      <a:pPr algn="ctr"/>
                      <a:r>
                        <a:rPr lang="en-US" sz="2400" dirty="0">
                          <a:latin typeface="Times New Roman" panose="02020603050405020304" pitchFamily="18" charset="0"/>
                          <a:cs typeface="Times New Roman" panose="02020603050405020304" pitchFamily="18" charset="0"/>
                        </a:rPr>
                        <a:t>5</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IoT Physical Devices and Endpoints: Arduino UNO: Introduction to Arduino, Arduino UNO, Installing the Software, Fundamentals of Arduino Programming. IoT Physical Devices and Endpoints - </a:t>
                      </a:r>
                      <a:r>
                        <a:rPr lang="en-IN" sz="2400" dirty="0" err="1">
                          <a:latin typeface="Times New Roman" panose="02020603050405020304" pitchFamily="18" charset="0"/>
                          <a:cs typeface="Times New Roman" panose="02020603050405020304" pitchFamily="18" charset="0"/>
                        </a:rPr>
                        <a:t>RaspberryPi</a:t>
                      </a:r>
                      <a:r>
                        <a:rPr lang="en-IN" sz="2400" dirty="0">
                          <a:latin typeface="Times New Roman" panose="02020603050405020304" pitchFamily="18" charset="0"/>
                          <a:cs typeface="Times New Roman" panose="02020603050405020304" pitchFamily="18" charset="0"/>
                        </a:rPr>
                        <a:t>: Introduction to </a:t>
                      </a:r>
                      <a:r>
                        <a:rPr lang="en-IN" sz="2400" dirty="0" err="1">
                          <a:latin typeface="Times New Roman" panose="02020603050405020304" pitchFamily="18" charset="0"/>
                          <a:cs typeface="Times New Roman" panose="02020603050405020304" pitchFamily="18" charset="0"/>
                        </a:rPr>
                        <a:t>RaspberryPi</a:t>
                      </a:r>
                      <a:r>
                        <a:rPr lang="en-IN" sz="2400" dirty="0">
                          <a:latin typeface="Times New Roman" panose="02020603050405020304" pitchFamily="18" charset="0"/>
                          <a:cs typeface="Times New Roman" panose="02020603050405020304" pitchFamily="18" charset="0"/>
                        </a:rPr>
                        <a:t>, Programming </a:t>
                      </a:r>
                      <a:r>
                        <a:rPr lang="en-IN" sz="2400" dirty="0" err="1">
                          <a:latin typeface="Times New Roman" panose="02020603050405020304" pitchFamily="18" charset="0"/>
                          <a:cs typeface="Times New Roman" panose="02020603050405020304" pitchFamily="18" charset="0"/>
                        </a:rPr>
                        <a:t>RaspberryPi</a:t>
                      </a:r>
                      <a:r>
                        <a:rPr lang="en-IN" sz="2400" dirty="0">
                          <a:latin typeface="Times New Roman" panose="02020603050405020304" pitchFamily="18" charset="0"/>
                          <a:cs typeface="Times New Roman" panose="02020603050405020304" pitchFamily="18" charset="0"/>
                        </a:rPr>
                        <a:t> with Python, Smart and Connected Cities: An IoT Strategy for Smarter Cities, Smart City IoT Architecture, Smart City Security Architecture, Smart City </a:t>
                      </a:r>
                      <a:r>
                        <a:rPr lang="en-IN" sz="2400" dirty="0" err="1">
                          <a:latin typeface="Times New Roman" panose="02020603050405020304" pitchFamily="18" charset="0"/>
                          <a:cs typeface="Times New Roman" panose="02020603050405020304" pitchFamily="18" charset="0"/>
                        </a:rPr>
                        <a:t>UseCase</a:t>
                      </a:r>
                      <a:r>
                        <a:rPr lang="en-IN" sz="2400" dirty="0">
                          <a:latin typeface="Times New Roman" panose="02020603050405020304" pitchFamily="18" charset="0"/>
                          <a:cs typeface="Times New Roman" panose="02020603050405020304" pitchFamily="18" charset="0"/>
                        </a:rPr>
                        <a:t> Examples.</a:t>
                      </a:r>
                    </a:p>
                  </a:txBody>
                  <a:tcPr/>
                </a:tc>
                <a:tc>
                  <a:txBody>
                    <a:bodyPr/>
                    <a:lstStyle/>
                    <a:p>
                      <a:pPr algn="ctr"/>
                      <a:r>
                        <a:rPr lang="en-IN" sz="2400" dirty="0">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1478394814"/>
                  </a:ext>
                </a:extLst>
              </a:tr>
            </a:tbl>
          </a:graphicData>
        </a:graphic>
      </p:graphicFrame>
    </p:spTree>
    <p:extLst>
      <p:ext uri="{BB962C8B-B14F-4D97-AF65-F5344CB8AC3E}">
        <p14:creationId xmlns:p14="http://schemas.microsoft.com/office/powerpoint/2010/main" val="3121208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D5999-9245-D4C6-D05B-3786B5D7A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6D37D-2BE6-D814-06EC-9C61FF2018DD}"/>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0B59B9BA-1BE6-3AB9-6F53-FBF00CB93E40}"/>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8B0A4F7-B607-E0FE-A177-E20E6E3F9048}"/>
              </a:ext>
            </a:extLst>
          </p:cNvPr>
          <p:cNvSpPr txBox="1"/>
          <p:nvPr/>
        </p:nvSpPr>
        <p:spPr>
          <a:xfrm>
            <a:off x="2438404" y="2425720"/>
            <a:ext cx="8915396"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As IoT continues to grow exponentially, we will encounter a wide variety of applications and special use cases.</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BC27EAF-7D7B-0388-5B0D-765AF3A0E5D7}"/>
              </a:ext>
            </a:extLst>
          </p:cNvPr>
          <p:cNvSpPr txBox="1"/>
          <p:nvPr/>
        </p:nvSpPr>
        <p:spPr>
          <a:xfrm>
            <a:off x="2348455" y="3485733"/>
            <a:ext cx="8915396" cy="1815882"/>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For each of them, an access technology will be required. IoT sometimes reuses existing access technologies whose characteristics match more or less closely the IoT use case requirements. </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0B64D21-7709-A134-DD93-F07797CC6008}"/>
              </a:ext>
            </a:extLst>
          </p:cNvPr>
          <p:cNvSpPr txBox="1"/>
          <p:nvPr/>
        </p:nvSpPr>
        <p:spPr>
          <a:xfrm>
            <a:off x="2438404" y="5407521"/>
            <a:ext cx="8915396"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One key parameter determining the choice of access technology is the range between the smart object and the information collector.</a:t>
            </a:r>
            <a:endParaRPr lang="en-IN" sz="28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81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4"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9D654-F0B2-9EF2-473E-8E819126FBF9}"/>
              </a:ext>
            </a:extLst>
          </p:cNvPr>
          <p:cNvPicPr>
            <a:picLocks noChangeAspect="1"/>
          </p:cNvPicPr>
          <p:nvPr/>
        </p:nvPicPr>
        <p:blipFill>
          <a:blip r:embed="rId2"/>
          <a:stretch>
            <a:fillRect/>
          </a:stretch>
        </p:blipFill>
        <p:spPr>
          <a:xfrm>
            <a:off x="1937757" y="694943"/>
            <a:ext cx="8316486" cy="5468113"/>
          </a:xfrm>
          <a:prstGeom prst="rect">
            <a:avLst/>
          </a:prstGeom>
        </p:spPr>
      </p:pic>
      <p:sp>
        <p:nvSpPr>
          <p:cNvPr id="7" name="TextBox 6">
            <a:extLst>
              <a:ext uri="{FF2B5EF4-FFF2-40B4-BE49-F238E27FC236}">
                <a16:creationId xmlns:a16="http://schemas.microsoft.com/office/drawing/2014/main" id="{F2B9F22C-79B7-36A9-E7D5-14AAB2626FCD}"/>
              </a:ext>
            </a:extLst>
          </p:cNvPr>
          <p:cNvSpPr txBox="1"/>
          <p:nvPr/>
        </p:nvSpPr>
        <p:spPr>
          <a:xfrm>
            <a:off x="3769894" y="6296344"/>
            <a:ext cx="6096000" cy="430887"/>
          </a:xfrm>
          <a:prstGeom prst="rect">
            <a:avLst/>
          </a:prstGeom>
          <a:noFill/>
        </p:spPr>
        <p:txBody>
          <a:bodyPr wrap="square">
            <a:spAutoFit/>
          </a:bodyPr>
          <a:lstStyle/>
          <a:p>
            <a:r>
              <a:rPr lang="en-IN" sz="2200" dirty="0">
                <a:solidFill>
                  <a:srgbClr val="FF3399"/>
                </a:solidFill>
                <a:latin typeface="Times New Roman" panose="02020603050405020304" pitchFamily="18" charset="0"/>
                <a:cs typeface="Times New Roman" panose="02020603050405020304" pitchFamily="18" charset="0"/>
              </a:rPr>
              <a:t>Figure 2.9 : Access Technologies and Distances</a:t>
            </a:r>
          </a:p>
        </p:txBody>
      </p:sp>
    </p:spTree>
    <p:extLst>
      <p:ext uri="{BB962C8B-B14F-4D97-AF65-F5344CB8AC3E}">
        <p14:creationId xmlns:p14="http://schemas.microsoft.com/office/powerpoint/2010/main" val="13136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516CA-74B3-89C6-DE4B-C77748097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757D9-A70C-6D94-D9D4-B0F9F7D26BEB}"/>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E4FD83C0-DFC9-160B-B4DD-2F7858E42D20}"/>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89702CC-3C25-C221-0143-698F25C0818E}"/>
              </a:ext>
            </a:extLst>
          </p:cNvPr>
          <p:cNvSpPr txBox="1"/>
          <p:nvPr/>
        </p:nvSpPr>
        <p:spPr>
          <a:xfrm>
            <a:off x="1686611" y="2430265"/>
            <a:ext cx="9667187" cy="954107"/>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Figure 2.9 lists some access technologies we may encounter in the IoT world and the expected transmission distances.</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B38313A-8BD3-B1CF-F0A9-B2F43E0928F3}"/>
              </a:ext>
            </a:extLst>
          </p:cNvPr>
          <p:cNvSpPr txBox="1"/>
          <p:nvPr/>
        </p:nvSpPr>
        <p:spPr>
          <a:xfrm>
            <a:off x="1686611" y="3925711"/>
            <a:ext cx="9667187"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Range estimates are grouped by category names that illustrate the environment or the vertical where data collection over that range is expected</a:t>
            </a:r>
            <a:r>
              <a:rPr lang="en-US" sz="2800" dirty="0"/>
              <a:t>.</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44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A1A43-5CEA-408F-7CD2-E4FB84CDD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CEB34-9FB7-A7CE-D679-CEABD34F54D3}"/>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4347FB46-5B96-CFCB-E7C2-D8F4135D30EF}"/>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BC7A983-372A-21EF-7435-888417CE1D56}"/>
              </a:ext>
            </a:extLst>
          </p:cNvPr>
          <p:cNvSpPr txBox="1"/>
          <p:nvPr/>
        </p:nvSpPr>
        <p:spPr>
          <a:xfrm>
            <a:off x="1686611" y="2430265"/>
            <a:ext cx="9667187"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Common groups are as follows:</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1CCE19E-9269-80DF-DED7-8003CC88EAF7}"/>
              </a:ext>
            </a:extLst>
          </p:cNvPr>
          <p:cNvSpPr txBox="1"/>
          <p:nvPr/>
        </p:nvSpPr>
        <p:spPr>
          <a:xfrm>
            <a:off x="2438402" y="3059391"/>
            <a:ext cx="8915396"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PAN (personal area network): Scale of a few meters. This is the personal space around a person. A common wireless technology for this scale is Bluetooth.</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6921B59-9E88-1C3A-3823-3EBBA491CA6F}"/>
              </a:ext>
            </a:extLst>
          </p:cNvPr>
          <p:cNvSpPr txBox="1"/>
          <p:nvPr/>
        </p:nvSpPr>
        <p:spPr>
          <a:xfrm>
            <a:off x="2438402" y="4710714"/>
            <a:ext cx="8915396"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HAN (home area network): Scale of a few tens of meters. At this scale, common wireless technologies for IoT include ZigBee and Bluetooth Low Energy</a:t>
            </a:r>
            <a:endParaRPr lang="en-IN" sz="28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11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A29C2-EFEB-3CC9-6E92-E5EA217F7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CDAAA-AF4A-2952-5BD9-21CA789D8BB9}"/>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35D8FC2A-D162-E58B-941B-38D58FEBC1BA}"/>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AB02F53-C6CC-2D01-51A2-F8401F71EDA6}"/>
              </a:ext>
            </a:extLst>
          </p:cNvPr>
          <p:cNvSpPr txBox="1"/>
          <p:nvPr/>
        </p:nvSpPr>
        <p:spPr>
          <a:xfrm>
            <a:off x="1686611" y="2430265"/>
            <a:ext cx="9667187"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Common groups are as follows:</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C4A6A8A-FE72-61C3-0279-7FCB1E94963D}"/>
              </a:ext>
            </a:extLst>
          </p:cNvPr>
          <p:cNvSpPr txBox="1"/>
          <p:nvPr/>
        </p:nvSpPr>
        <p:spPr>
          <a:xfrm>
            <a:off x="2438402" y="3059391"/>
            <a:ext cx="8915396"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NAN (</a:t>
            </a:r>
            <a:r>
              <a:rPr lang="en-US" sz="2800" dirty="0" err="1">
                <a:solidFill>
                  <a:srgbClr val="008000"/>
                </a:solidFill>
                <a:latin typeface="Times New Roman" panose="02020603050405020304" pitchFamily="18" charset="0"/>
                <a:cs typeface="Times New Roman" panose="02020603050405020304" pitchFamily="18" charset="0"/>
              </a:rPr>
              <a:t>neighbourhood</a:t>
            </a:r>
            <a:r>
              <a:rPr lang="en-US" sz="2800" dirty="0">
                <a:solidFill>
                  <a:srgbClr val="008000"/>
                </a:solidFill>
                <a:latin typeface="Times New Roman" panose="02020603050405020304" pitchFamily="18" charset="0"/>
                <a:cs typeface="Times New Roman" panose="02020603050405020304" pitchFamily="18" charset="0"/>
              </a:rPr>
              <a:t> area network): Scale of a few hundreds of meters. The term NAN is often used to refer to a group of house units from which data is collected.</a:t>
            </a:r>
            <a:endParaRPr lang="en-IN" sz="2800" dirty="0">
              <a:solidFill>
                <a:srgbClr val="008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ADEA897-81AB-AF0D-EF7E-F46C7B9B23D3}"/>
              </a:ext>
            </a:extLst>
          </p:cNvPr>
          <p:cNvSpPr txBox="1"/>
          <p:nvPr/>
        </p:nvSpPr>
        <p:spPr>
          <a:xfrm>
            <a:off x="2438402" y="4710714"/>
            <a:ext cx="8915396" cy="1384995"/>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FAN (field area network): Scale of several tens of meters to several hundred meters. FAN typically refers to an outdoor area larger than a single group of house units.</a:t>
            </a:r>
            <a:endParaRPr lang="en-IN" sz="28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7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6B34-1479-5CEC-FAFE-FF4465300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820AA-A607-C9E9-A336-4FD11406CE1A}"/>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3294CAA7-B4A6-7157-77D4-3FA940C6E9C7}"/>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71A125E-2A2E-6C5F-B4AF-DCB23F5E6E0E}"/>
              </a:ext>
            </a:extLst>
          </p:cNvPr>
          <p:cNvSpPr txBox="1"/>
          <p:nvPr/>
        </p:nvSpPr>
        <p:spPr>
          <a:xfrm>
            <a:off x="1686611" y="2430265"/>
            <a:ext cx="9667187" cy="523220"/>
          </a:xfrm>
          <a:prstGeom prst="rect">
            <a:avLst/>
          </a:prstGeom>
          <a:noFill/>
        </p:spPr>
        <p:txBody>
          <a:bodyPr wrap="square">
            <a:spAutoFit/>
          </a:bodyPr>
          <a:lstStyle/>
          <a:p>
            <a:pPr algn="just"/>
            <a:r>
              <a:rPr lang="en-US" sz="2800" dirty="0">
                <a:solidFill>
                  <a:srgbClr val="FF3399"/>
                </a:solidFill>
                <a:latin typeface="Times New Roman" panose="02020603050405020304" pitchFamily="18" charset="0"/>
                <a:cs typeface="Times New Roman" panose="02020603050405020304" pitchFamily="18" charset="0"/>
              </a:rPr>
              <a:t>Common groups are as follows:</a:t>
            </a:r>
            <a:endParaRPr lang="en-IN" sz="2800" dirty="0">
              <a:solidFill>
                <a:srgbClr val="FF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730F4C-890B-85B7-744C-1EA9638877D9}"/>
              </a:ext>
            </a:extLst>
          </p:cNvPr>
          <p:cNvSpPr txBox="1"/>
          <p:nvPr/>
        </p:nvSpPr>
        <p:spPr>
          <a:xfrm>
            <a:off x="2438402" y="3059391"/>
            <a:ext cx="8915396" cy="1815882"/>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LAN (local area network): Scale of up to 100 m. This term is very common in networking, and it is therefore also commonly used in the IoT space when standard networking technologies (such as Ethernet or IEEE 802.11) are used.</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591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7A26C-AE6B-340D-EDFA-437BB446E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34C1A-C902-6836-DA8F-DE3DC7D729FD}"/>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3419CB14-55F9-A74E-B2C8-372B18E39834}"/>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A1F4304-1ECF-52D6-12B9-51279A12A9AF}"/>
              </a:ext>
            </a:extLst>
          </p:cNvPr>
          <p:cNvSpPr txBox="1"/>
          <p:nvPr/>
        </p:nvSpPr>
        <p:spPr>
          <a:xfrm>
            <a:off x="2630908" y="2425720"/>
            <a:ext cx="8915396"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Figure 2.10 demonstrates four technologies representing WHAN to WLAN ranges and compares the throughput and range that can be achieved in each case.</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40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A41E1-D50F-D43E-7DAF-73ADF3D7301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93D675D-0492-5314-8CEB-166F3FCB3079}"/>
              </a:ext>
            </a:extLst>
          </p:cNvPr>
          <p:cNvPicPr>
            <a:picLocks noChangeAspect="1"/>
          </p:cNvPicPr>
          <p:nvPr/>
        </p:nvPicPr>
        <p:blipFill>
          <a:blip r:embed="rId2"/>
          <a:srcRect t="3637"/>
          <a:stretch/>
        </p:blipFill>
        <p:spPr>
          <a:xfrm>
            <a:off x="2713355" y="304800"/>
            <a:ext cx="7120456" cy="5681562"/>
          </a:xfrm>
          <a:prstGeom prst="rect">
            <a:avLst/>
          </a:prstGeom>
        </p:spPr>
      </p:pic>
      <p:sp>
        <p:nvSpPr>
          <p:cNvPr id="9" name="TextBox 8">
            <a:extLst>
              <a:ext uri="{FF2B5EF4-FFF2-40B4-BE49-F238E27FC236}">
                <a16:creationId xmlns:a16="http://schemas.microsoft.com/office/drawing/2014/main" id="{2A3B9F4D-3A4E-04F5-2A3B-7D604631E8F4}"/>
              </a:ext>
            </a:extLst>
          </p:cNvPr>
          <p:cNvSpPr txBox="1"/>
          <p:nvPr/>
        </p:nvSpPr>
        <p:spPr>
          <a:xfrm>
            <a:off x="1620253" y="6122313"/>
            <a:ext cx="9705474" cy="430887"/>
          </a:xfrm>
          <a:prstGeom prst="rect">
            <a:avLst/>
          </a:prstGeom>
          <a:noFill/>
        </p:spPr>
        <p:txBody>
          <a:bodyPr wrap="square">
            <a:spAutoFit/>
          </a:bodyPr>
          <a:lstStyle/>
          <a:p>
            <a:r>
              <a:rPr lang="en-US" sz="2200" dirty="0">
                <a:solidFill>
                  <a:srgbClr val="FF3399"/>
                </a:solidFill>
                <a:latin typeface="Times New Roman" panose="02020603050405020304" pitchFamily="18" charset="0"/>
                <a:cs typeface="Times New Roman" panose="02020603050405020304" pitchFamily="18" charset="0"/>
              </a:rPr>
              <a:t>Figure 2.10 : Range Versus Throughput for Four WHAN to WLAN Technologies</a:t>
            </a:r>
            <a:endParaRPr lang="en-IN" sz="22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929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B0C49-A495-82CA-F4BF-6547A43AD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AA7D0-7BC4-54B6-A305-46E6CC27EA4A}"/>
              </a:ext>
            </a:extLst>
          </p:cNvPr>
          <p:cNvSpPr>
            <a:spLocks noGrp="1"/>
          </p:cNvSpPr>
          <p:nvPr>
            <p:ph type="title"/>
          </p:nvPr>
        </p:nvSpPr>
        <p:spPr/>
        <p:txBody>
          <a:bodyPr/>
          <a:lstStyle/>
          <a:p>
            <a:r>
              <a:rPr lang="en-US" dirty="0">
                <a:solidFill>
                  <a:srgbClr val="FF5050"/>
                </a:solidFill>
                <a:latin typeface="Times New Roman" panose="02020603050405020304" pitchFamily="18" charset="0"/>
                <a:cs typeface="Times New Roman" panose="02020603050405020304" pitchFamily="18" charset="0"/>
              </a:rPr>
              <a:t>Layer 2: Communication Network Layer</a:t>
            </a:r>
            <a:endParaRPr lang="en-IN" dirty="0">
              <a:solidFill>
                <a:srgbClr val="FF5050"/>
              </a:solidFill>
            </a:endParaRPr>
          </a:p>
        </p:txBody>
      </p:sp>
      <p:sp>
        <p:nvSpPr>
          <p:cNvPr id="5" name="TextBox 4">
            <a:extLst>
              <a:ext uri="{FF2B5EF4-FFF2-40B4-BE49-F238E27FC236}">
                <a16:creationId xmlns:a16="http://schemas.microsoft.com/office/drawing/2014/main" id="{792197BD-FF80-73C1-BAB2-39CC499DD578}"/>
              </a:ext>
            </a:extLst>
          </p:cNvPr>
          <p:cNvSpPr txBox="1"/>
          <p:nvPr/>
        </p:nvSpPr>
        <p:spPr>
          <a:xfrm>
            <a:off x="838199" y="1796594"/>
            <a:ext cx="5967954" cy="523220"/>
          </a:xfrm>
          <a:prstGeom prst="rect">
            <a:avLst/>
          </a:prstGeom>
          <a:noFill/>
        </p:spPr>
        <p:txBody>
          <a:bodyPr wrap="square">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1. Access Network Sublayer</a:t>
            </a:r>
            <a:endParaRPr lang="en-IN" sz="2800"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537375C-225D-7E32-8FF3-EDB3825FB1A8}"/>
              </a:ext>
            </a:extLst>
          </p:cNvPr>
          <p:cNvSpPr txBox="1"/>
          <p:nvPr/>
        </p:nvSpPr>
        <p:spPr>
          <a:xfrm>
            <a:off x="2630908" y="2425720"/>
            <a:ext cx="8915396" cy="1384995"/>
          </a:xfrm>
          <a:prstGeom prst="rect">
            <a:avLst/>
          </a:prstGeom>
          <a:noFill/>
        </p:spPr>
        <p:txBody>
          <a:bodyPr wrap="square">
            <a:spAutoFit/>
          </a:bodyPr>
          <a:lstStyle/>
          <a:p>
            <a:pPr algn="just"/>
            <a:r>
              <a:rPr lang="en-US" sz="2800" dirty="0">
                <a:solidFill>
                  <a:srgbClr val="008000"/>
                </a:solidFill>
                <a:latin typeface="Times New Roman" panose="02020603050405020304" pitchFamily="18" charset="0"/>
                <a:cs typeface="Times New Roman" panose="02020603050405020304" pitchFamily="18" charset="0"/>
              </a:rPr>
              <a:t>Figure 2.11 combines cost, range, power consumption, and typical available bandwidth for common IoT access technologies.</a:t>
            </a:r>
            <a:endParaRPr lang="en-IN" sz="2800" dirty="0">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2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47D565-7ED0-2385-65D4-67264187B1B4}"/>
              </a:ext>
            </a:extLst>
          </p:cNvPr>
          <p:cNvPicPr>
            <a:picLocks noChangeAspect="1"/>
          </p:cNvPicPr>
          <p:nvPr/>
        </p:nvPicPr>
        <p:blipFill>
          <a:blip r:embed="rId2"/>
          <a:stretch>
            <a:fillRect/>
          </a:stretch>
        </p:blipFill>
        <p:spPr>
          <a:xfrm>
            <a:off x="2042547" y="673769"/>
            <a:ext cx="8106906" cy="4931998"/>
          </a:xfrm>
          <a:prstGeom prst="rect">
            <a:avLst/>
          </a:prstGeom>
        </p:spPr>
      </p:pic>
      <p:sp>
        <p:nvSpPr>
          <p:cNvPr id="7" name="TextBox 6">
            <a:extLst>
              <a:ext uri="{FF2B5EF4-FFF2-40B4-BE49-F238E27FC236}">
                <a16:creationId xmlns:a16="http://schemas.microsoft.com/office/drawing/2014/main" id="{BED32AB4-B535-8BA6-35AB-DC9C33328EA3}"/>
              </a:ext>
            </a:extLst>
          </p:cNvPr>
          <p:cNvSpPr txBox="1"/>
          <p:nvPr/>
        </p:nvSpPr>
        <p:spPr>
          <a:xfrm>
            <a:off x="2759241" y="5861065"/>
            <a:ext cx="8106905" cy="769441"/>
          </a:xfrm>
          <a:prstGeom prst="rect">
            <a:avLst/>
          </a:prstGeom>
          <a:noFill/>
        </p:spPr>
        <p:txBody>
          <a:bodyPr wrap="square">
            <a:spAutoFit/>
          </a:bodyPr>
          <a:lstStyle/>
          <a:p>
            <a:r>
              <a:rPr lang="en-US" sz="2200" dirty="0">
                <a:solidFill>
                  <a:srgbClr val="FF3399"/>
                </a:solidFill>
                <a:latin typeface="Times New Roman" panose="02020603050405020304" pitchFamily="18" charset="0"/>
                <a:cs typeface="Times New Roman" panose="02020603050405020304" pitchFamily="18" charset="0"/>
              </a:rPr>
              <a:t>Figure 2.11 : Comparison Between Common Last-Mile Technologies in Terms of Range Versus Cost, Power, and Bandwidth </a:t>
            </a:r>
            <a:endParaRPr lang="en-IN" sz="22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446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7564</TotalTime>
  <Words>8403</Words>
  <Application>Microsoft Office PowerPoint</Application>
  <PresentationFormat>Widescreen</PresentationFormat>
  <Paragraphs>822</Paragraphs>
  <Slides>145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145</vt:i4>
      </vt:variant>
    </vt:vector>
  </HeadingPairs>
  <TitlesOfParts>
    <vt:vector size="151" baseType="lpstr">
      <vt:lpstr>Arial</vt:lpstr>
      <vt:lpstr>Calibri</vt:lpstr>
      <vt:lpstr>Calibri Light</vt:lpstr>
      <vt:lpstr>Times New Roman</vt:lpstr>
      <vt:lpstr>Wingdings</vt:lpstr>
      <vt:lpstr>Office Theme</vt:lpstr>
      <vt:lpstr>Internet of Things</vt:lpstr>
      <vt:lpstr>Course Outcomes</vt:lpstr>
      <vt:lpstr>Syllabus</vt:lpstr>
      <vt:lpstr>Syllabus – Course Objectives</vt:lpstr>
      <vt:lpstr>Syllabus – Unit 1</vt:lpstr>
      <vt:lpstr>Syllabus – Unit 2</vt:lpstr>
      <vt:lpstr>Syllabus – Unit 3</vt:lpstr>
      <vt:lpstr>Syllabus – Unit 4</vt:lpstr>
      <vt:lpstr>Syllabus – Unit 5</vt:lpstr>
      <vt:lpstr>Syllabus – Textbook</vt:lpstr>
      <vt:lpstr>Syllabus – References</vt:lpstr>
      <vt:lpstr>Syllabus – Web link</vt:lpstr>
      <vt:lpstr>Unit 1 Introduction</vt:lpstr>
      <vt:lpstr>What is IoT</vt:lpstr>
      <vt:lpstr>What is IoT</vt:lpstr>
      <vt:lpstr>Genesis of IoT</vt:lpstr>
      <vt:lpstr>Genesis of IoT</vt:lpstr>
      <vt:lpstr>Genesis of IoT</vt:lpstr>
      <vt:lpstr>Genesis of IoT</vt:lpstr>
      <vt:lpstr>IoT and Digitization</vt:lpstr>
      <vt:lpstr>IoT and Digitization</vt:lpstr>
      <vt:lpstr>IoT Impact</vt:lpstr>
      <vt:lpstr>IoT Impact</vt:lpstr>
      <vt:lpstr>IoT Impact</vt:lpstr>
      <vt:lpstr>IoT Impact</vt:lpstr>
      <vt:lpstr>Convergence of IT and OT</vt:lpstr>
      <vt:lpstr>Convergence of IT and OT</vt:lpstr>
      <vt:lpstr>IoT Challenges</vt:lpstr>
      <vt:lpstr>IoT Challenges</vt:lpstr>
      <vt:lpstr>IoT Network Architecture and Design</vt:lpstr>
      <vt:lpstr>IoT Network Architecture and Design</vt:lpstr>
      <vt:lpstr>IoT Network Architecture and Design</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Drivers Behind New Network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PowerPoint Presentation</vt:lpstr>
      <vt:lpstr>Comparing IoT Architectures</vt:lpstr>
      <vt:lpstr>PowerPoint Presentation</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Comparing IoT Architectures</vt:lpstr>
      <vt:lpstr>A Simplified IoT Architecture </vt:lpstr>
      <vt:lpstr>A Simplified IoT Architecture </vt:lpstr>
      <vt:lpstr>A Simplified IoT Architecture </vt:lpstr>
      <vt:lpstr>The Core IoT Functional Stack</vt:lpstr>
      <vt:lpstr>The Core IoT Functional Stack</vt:lpstr>
      <vt:lpstr>Layer 1: Things: Sensors and Actuators Layer</vt:lpstr>
      <vt:lpstr>Layer 1: Things: Sensors and Actuators Layer</vt:lpstr>
      <vt:lpstr>Layer 1: Things: Sensors and Actuators Layer</vt:lpstr>
      <vt:lpstr>Layer 1: Things: Sensors and Actuators Layer</vt:lpstr>
      <vt:lpstr>Layer 1: Things: Sensors and Actuators Layer</vt:lpstr>
      <vt:lpstr>Layer 1: Things: Sensors and Actuators Layer</vt:lpstr>
      <vt:lpstr>Layer 1: Things: Sensors and Actuators Layer</vt:lpstr>
      <vt:lpstr>Layer 1: Things: Sensors and Actuators Layer</vt:lpstr>
      <vt:lpstr>Layer 2: Communication Network Layer</vt:lpstr>
      <vt:lpstr>Layer 2: Communication Network Layer</vt:lpstr>
      <vt:lpstr>Layer 2: Communication Network Layer</vt:lpstr>
      <vt:lpstr>PowerPoint Presentation</vt:lpstr>
      <vt:lpstr>Layer 2: Communication Network Layer</vt:lpstr>
      <vt:lpstr>Layer 2: Communication Network Layer</vt:lpstr>
      <vt:lpstr>Layer 2: Communication Network Layer</vt:lpstr>
      <vt:lpstr>Layer 2: Communication Network Layer</vt:lpstr>
      <vt:lpstr>Layer 2: Communication Network Layer</vt:lpstr>
      <vt:lpstr>PowerPoint Presentation</vt:lpstr>
      <vt:lpstr>Layer 2: Communication Network Layer</vt:lpstr>
      <vt:lpstr>PowerPoint Presentation</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PowerPoint Presentation</vt:lpstr>
      <vt:lpstr>PowerPoint Presentation</vt:lpstr>
      <vt:lpstr>Layer 2: Communication Network Layer</vt:lpstr>
      <vt:lpstr>Layer 2: Communication Network Layer</vt:lpstr>
      <vt:lpstr>Layer 2: Communication Network Layer</vt:lpstr>
      <vt:lpstr>PowerPoint Presentation</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Layer 2: Communication Network Layer</vt:lpstr>
      <vt:lpstr>Layer 3: Applications And Analytics Layer </vt:lpstr>
      <vt:lpstr>Layer 3: Applications And Analytics Layer </vt:lpstr>
      <vt:lpstr>Layer 3: Applications And Analytics Layer </vt:lpstr>
      <vt:lpstr>Layer 3: Applications And Analytics Layer </vt:lpstr>
      <vt:lpstr>Layer 3: Applications And Analytics Layer </vt:lpstr>
      <vt:lpstr>Layer 3: Applications And Analytics Layer </vt:lpstr>
      <vt:lpstr>IoT Data Management and Compute Stack</vt:lpstr>
      <vt:lpstr>IoT Data Management and Compute Stack</vt:lpstr>
      <vt:lpstr>IoT Data Management and Compute Stack</vt:lpstr>
      <vt:lpstr>IoT Data Management and Compute Stack</vt:lpstr>
      <vt:lpstr>PowerPoint Presentation</vt:lpstr>
      <vt:lpstr>IoT Data Management and Compute Stack</vt:lpstr>
      <vt:lpstr>IoT Data Management and Compute Stack</vt:lpstr>
      <vt:lpstr>PowerPoint Presentation</vt:lpstr>
      <vt:lpstr>PowerPoint Presentation</vt:lpstr>
      <vt:lpstr>IoT Data Management and Compute Stack</vt:lpstr>
      <vt:lpstr>IoT Data Management and Compute Stack</vt:lpstr>
      <vt:lpstr>IoT Data Management and Compute Stack</vt:lpstr>
      <vt:lpstr>IoT Data Management and Compute Stack</vt:lpstr>
      <vt:lpstr>IoT Data Management and Compute Stack</vt:lpstr>
      <vt:lpstr>IoT Data Management and Compute Stack</vt:lpstr>
      <vt:lpstr>PowerPoint Presentation</vt:lpstr>
      <vt:lpstr>IoT Data Management and Compute Stack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Ravi N</dc:creator>
  <cp:lastModifiedBy>SYED ASHFAQUDDIN</cp:lastModifiedBy>
  <cp:revision>91</cp:revision>
  <dcterms:created xsi:type="dcterms:W3CDTF">2025-04-06T19:19:00Z</dcterms:created>
  <dcterms:modified xsi:type="dcterms:W3CDTF">2025-06-07T06:24:23Z</dcterms:modified>
</cp:coreProperties>
</file>